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6"/>
  </p:notesMasterIdLst>
  <p:sldIdLst>
    <p:sldId id="371" r:id="rId2"/>
    <p:sldId id="374" r:id="rId3"/>
    <p:sldId id="381" r:id="rId4"/>
    <p:sldId id="312" r:id="rId5"/>
    <p:sldId id="384" r:id="rId6"/>
    <p:sldId id="395" r:id="rId7"/>
    <p:sldId id="375" r:id="rId8"/>
    <p:sldId id="352" r:id="rId9"/>
    <p:sldId id="388" r:id="rId10"/>
    <p:sldId id="435" r:id="rId11"/>
    <p:sldId id="387" r:id="rId12"/>
    <p:sldId id="389" r:id="rId13"/>
    <p:sldId id="411" r:id="rId14"/>
    <p:sldId id="383" r:id="rId15"/>
    <p:sldId id="376" r:id="rId16"/>
    <p:sldId id="407" r:id="rId17"/>
    <p:sldId id="260" r:id="rId18"/>
    <p:sldId id="378" r:id="rId19"/>
    <p:sldId id="408" r:id="rId20"/>
    <p:sldId id="394" r:id="rId21"/>
    <p:sldId id="309" r:id="rId22"/>
    <p:sldId id="398" r:id="rId23"/>
    <p:sldId id="377" r:id="rId24"/>
    <p:sldId id="409" r:id="rId25"/>
    <p:sldId id="397" r:id="rId26"/>
    <p:sldId id="402" r:id="rId27"/>
    <p:sldId id="401" r:id="rId28"/>
    <p:sldId id="400" r:id="rId29"/>
    <p:sldId id="264" r:id="rId30"/>
    <p:sldId id="405" r:id="rId31"/>
    <p:sldId id="403" r:id="rId32"/>
    <p:sldId id="412" r:id="rId33"/>
    <p:sldId id="413" r:id="rId34"/>
    <p:sldId id="37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666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7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288"/>
      </p:cViewPr>
      <p:guideLst>
        <p:guide orient="horz" pos="2188"/>
        <p:guide pos="66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9860F-3D4E-4B43-B5B4-A487B7F2EB69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4FF2-319C-447C-A346-25196F1D62D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4FF2-319C-447C-A346-25196F1D62D7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9860F-3D4E-4B43-B5B4-A487B7F2EB6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4.png"/><Relationship Id="rId5" Type="http://schemas.openxmlformats.org/officeDocument/2006/relationships/tags" Target="../tags/tag28.xml"/><Relationship Id="rId10" Type="http://schemas.openxmlformats.org/officeDocument/2006/relationships/notesSlide" Target="../notesSlides/notesSlide11.xml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1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image" Target="../media/image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2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4.png"/><Relationship Id="rId5" Type="http://schemas.openxmlformats.org/officeDocument/2006/relationships/tags" Target="../tags/tag20.xml"/><Relationship Id="rId10" Type="http://schemas.openxmlformats.org/officeDocument/2006/relationships/notesSlide" Target="../notesSlides/notesSlide8.xml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626" y="2466887"/>
            <a:ext cx="4238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 Web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25257" y="3836493"/>
            <a:ext cx="14921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小泼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59946" y="106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08123" y="122045"/>
            <a:ext cx="102857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 潭州教育全球教学服务中心热线：</a:t>
            </a:r>
            <a:r>
              <a:rPr lang="en-US" altLang="zh-CN" sz="1200" dirty="0"/>
              <a:t>4001567315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块级标签代码贴图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2698" y="5502131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</a:rPr>
              <a:t>PS: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43897" y="5641359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思考下，这些标签在页面上所展示</a:t>
            </a:r>
            <a:endParaRPr lang="en-US" altLang="zh-CN" dirty="0"/>
          </a:p>
          <a:p>
            <a:r>
              <a:rPr lang="zh-CN" altLang="en-US" dirty="0"/>
              <a:t>的效果，各有什么不同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5" y="647700"/>
            <a:ext cx="2454275" cy="33794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310" y="4368165"/>
            <a:ext cx="2460625" cy="10572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870" y="647700"/>
            <a:ext cx="2040890" cy="48361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50" y="1755775"/>
            <a:ext cx="2082800" cy="10217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350" y="966470"/>
            <a:ext cx="2397125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2701964" y="2904636"/>
            <a:ext cx="1526916" cy="3953364"/>
          </a:xfrm>
          <a:custGeom>
            <a:avLst/>
            <a:gdLst>
              <a:gd name="T0" fmla="*/ 376 w 376"/>
              <a:gd name="T1" fmla="*/ 145 h 979"/>
              <a:gd name="T2" fmla="*/ 227 w 376"/>
              <a:gd name="T3" fmla="*/ 385 h 979"/>
              <a:gd name="T4" fmla="*/ 189 w 376"/>
              <a:gd name="T5" fmla="*/ 0 h 979"/>
              <a:gd name="T6" fmla="*/ 198 w 376"/>
              <a:gd name="T7" fmla="*/ 104 h 979"/>
              <a:gd name="T8" fmla="*/ 188 w 376"/>
              <a:gd name="T9" fmla="*/ 513 h 979"/>
              <a:gd name="T10" fmla="*/ 0 w 376"/>
              <a:gd name="T11" fmla="*/ 272 h 979"/>
              <a:gd name="T12" fmla="*/ 184 w 376"/>
              <a:gd name="T13" fmla="*/ 548 h 979"/>
              <a:gd name="T14" fmla="*/ 90 w 376"/>
              <a:gd name="T15" fmla="*/ 979 h 979"/>
              <a:gd name="T16" fmla="*/ 161 w 376"/>
              <a:gd name="T17" fmla="*/ 979 h 979"/>
              <a:gd name="T18" fmla="*/ 227 w 376"/>
              <a:gd name="T19" fmla="*/ 415 h 979"/>
              <a:gd name="T20" fmla="*/ 376 w 376"/>
              <a:gd name="T21" fmla="*/ 145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6" h="979">
                <a:moveTo>
                  <a:pt x="376" y="145"/>
                </a:moveTo>
                <a:cubicBezTo>
                  <a:pt x="227" y="385"/>
                  <a:pt x="227" y="385"/>
                  <a:pt x="227" y="385"/>
                </a:cubicBezTo>
                <a:cubicBezTo>
                  <a:pt x="222" y="156"/>
                  <a:pt x="189" y="0"/>
                  <a:pt x="189" y="0"/>
                </a:cubicBezTo>
                <a:cubicBezTo>
                  <a:pt x="189" y="0"/>
                  <a:pt x="189" y="0"/>
                  <a:pt x="198" y="104"/>
                </a:cubicBezTo>
                <a:cubicBezTo>
                  <a:pt x="205" y="198"/>
                  <a:pt x="204" y="350"/>
                  <a:pt x="188" y="513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272"/>
                  <a:pt x="132" y="479"/>
                  <a:pt x="184" y="548"/>
                </a:cubicBezTo>
                <a:cubicBezTo>
                  <a:pt x="167" y="696"/>
                  <a:pt x="137" y="851"/>
                  <a:pt x="90" y="979"/>
                </a:cubicBezTo>
                <a:cubicBezTo>
                  <a:pt x="161" y="979"/>
                  <a:pt x="161" y="979"/>
                  <a:pt x="161" y="979"/>
                </a:cubicBezTo>
                <a:cubicBezTo>
                  <a:pt x="213" y="777"/>
                  <a:pt x="228" y="579"/>
                  <a:pt x="227" y="415"/>
                </a:cubicBezTo>
                <a:cubicBezTo>
                  <a:pt x="259" y="366"/>
                  <a:pt x="376" y="145"/>
                  <a:pt x="376" y="14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92912" y="2694127"/>
            <a:ext cx="678575" cy="678575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923341" y="3839132"/>
            <a:ext cx="559944" cy="559944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07465" y="4747184"/>
            <a:ext cx="504714" cy="504714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121818" y="4419400"/>
            <a:ext cx="504714" cy="504714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30719" y="3885467"/>
            <a:ext cx="645976" cy="645976"/>
          </a:xfrm>
          <a:prstGeom prst="ellipse">
            <a:avLst/>
          </a:prstGeom>
          <a:solidFill>
            <a:schemeClr val="accent3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17387" y="3741581"/>
            <a:ext cx="299884" cy="2998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849413" y="4591664"/>
            <a:ext cx="362909" cy="362909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53212" y="2022672"/>
            <a:ext cx="233044" cy="233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87267" y="3961406"/>
            <a:ext cx="233044" cy="2330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62472" y="3835733"/>
            <a:ext cx="678575" cy="678575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11412" y="3229283"/>
            <a:ext cx="436115" cy="436115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86121" y="4606533"/>
            <a:ext cx="383103" cy="383103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012165" y="2975768"/>
            <a:ext cx="173078" cy="173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94363" y="3471248"/>
            <a:ext cx="285071" cy="285071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4995" y="3408805"/>
            <a:ext cx="516976" cy="51697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30324" y="4221858"/>
            <a:ext cx="516976" cy="516976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969408" y="2237199"/>
            <a:ext cx="456928" cy="456928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396085" y="3519822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053731" y="2825264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236903" y="3425358"/>
            <a:ext cx="452688" cy="45268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400234" y="4810983"/>
            <a:ext cx="504714" cy="50471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40244" y="4694086"/>
            <a:ext cx="507644" cy="507644"/>
          </a:xfrm>
          <a:prstGeom prst="ellipse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44100" y="4077324"/>
            <a:ext cx="536812" cy="536812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38200" y="3884111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463201" y="2392268"/>
            <a:ext cx="309557" cy="3095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14821" y="2435767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82194" y="1827207"/>
            <a:ext cx="1408977" cy="1408977"/>
          </a:xfrm>
          <a:prstGeom prst="ellips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cs typeface="+mn-ea"/>
              <a:sym typeface="+mn-l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730696" y="3274811"/>
            <a:ext cx="1408977" cy="1408977"/>
          </a:xfrm>
          <a:prstGeom prst="ellipse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686163" y="4058095"/>
            <a:ext cx="1408977" cy="1408977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729186" y="2548325"/>
            <a:ext cx="1408977" cy="1408977"/>
          </a:xfrm>
          <a:prstGeom prst="ellipse">
            <a:avLst/>
          </a:pr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000" dirty="0">
              <a:cs typeface="+mn-ea"/>
              <a:sym typeface="+mn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559146" y="3245685"/>
            <a:ext cx="285071" cy="285071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41892" y="3773471"/>
            <a:ext cx="1769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prstClr val="white"/>
                </a:solidFill>
                <a:cs typeface="+mn-ea"/>
                <a:sym typeface="+mn-lt"/>
              </a:rPr>
              <a:t>超链接标签</a:t>
            </a:r>
            <a:endParaRPr lang="id-ID" sz="2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60393" y="2288243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cs typeface="+mn-ea"/>
                <a:sym typeface="+mn-lt"/>
              </a:rPr>
              <a:t>图片标签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53212" y="3013106"/>
            <a:ext cx="1452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prstClr val="white"/>
                </a:solidFill>
                <a:cs typeface="+mn-ea"/>
                <a:sym typeface="+mn-lt"/>
              </a:rPr>
              <a:t>粗体</a:t>
            </a:r>
            <a:r>
              <a:rPr lang="en-US" altLang="zh-CN" sz="2200" b="1" dirty="0">
                <a:solidFill>
                  <a:prstClr val="white"/>
                </a:solidFill>
                <a:cs typeface="+mn-ea"/>
                <a:sym typeface="+mn-lt"/>
              </a:rPr>
              <a:t>/</a:t>
            </a:r>
            <a:r>
              <a:rPr lang="zh-CN" altLang="en-US" sz="2200" b="1" dirty="0">
                <a:solidFill>
                  <a:prstClr val="white"/>
                </a:solidFill>
                <a:cs typeface="+mn-ea"/>
                <a:sym typeface="+mn-lt"/>
              </a:rPr>
              <a:t>斜体</a:t>
            </a:r>
            <a:endParaRPr lang="id-ID" sz="2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86163" y="4561729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cs typeface="+mn-ea"/>
                <a:sym typeface="+mn-lt"/>
              </a:rPr>
              <a:t>文字标签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6" name="MH_Text_1"/>
          <p:cNvSpPr/>
          <p:nvPr>
            <p:custDataLst>
              <p:tags r:id="rId1"/>
            </p:custDataLst>
          </p:nvPr>
        </p:nvSpPr>
        <p:spPr>
          <a:xfrm>
            <a:off x="6461421" y="1986122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图片标签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MH_Text_1"/>
          <p:cNvSpPr/>
          <p:nvPr>
            <p:custDataLst>
              <p:tags r:id="rId2"/>
            </p:custDataLst>
          </p:nvPr>
        </p:nvSpPr>
        <p:spPr>
          <a:xfrm>
            <a:off x="7290634" y="3018418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粗体</a:t>
            </a: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斜体标签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MH_Text_1"/>
          <p:cNvSpPr/>
          <p:nvPr>
            <p:custDataLst>
              <p:tags r:id="rId3"/>
            </p:custDataLst>
          </p:nvPr>
        </p:nvSpPr>
        <p:spPr>
          <a:xfrm>
            <a:off x="7283438" y="4075443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超链接标签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MH_Text_1"/>
          <p:cNvSpPr/>
          <p:nvPr>
            <p:custDataLst>
              <p:tags r:id="rId4"/>
            </p:custDataLst>
          </p:nvPr>
        </p:nvSpPr>
        <p:spPr>
          <a:xfrm>
            <a:off x="6469139" y="5196565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文字标签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常用标签之行内标签</a:t>
            </a:r>
          </a:p>
        </p:txBody>
      </p:sp>
      <p:sp>
        <p:nvSpPr>
          <p:cNvPr id="53" name="MH_Text_1"/>
          <p:cNvSpPr/>
          <p:nvPr>
            <p:custDataLst>
              <p:tags r:id="rId5"/>
            </p:custDataLst>
          </p:nvPr>
        </p:nvSpPr>
        <p:spPr>
          <a:xfrm>
            <a:off x="6187942" y="2393221"/>
            <a:ext cx="396044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图片标签，用于向页面插入图片</a:t>
            </a:r>
          </a:p>
        </p:txBody>
      </p:sp>
      <p:sp>
        <p:nvSpPr>
          <p:cNvPr id="54" name="MH_Text_1"/>
          <p:cNvSpPr/>
          <p:nvPr>
            <p:custDataLst>
              <p:tags r:id="rId6"/>
            </p:custDataLst>
          </p:nvPr>
        </p:nvSpPr>
        <p:spPr>
          <a:xfrm>
            <a:off x="6615776" y="3393078"/>
            <a:ext cx="396044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粗体标签将文字加粗，斜体标签将文字倾斜</a:t>
            </a:r>
          </a:p>
        </p:txBody>
      </p:sp>
      <p:sp>
        <p:nvSpPr>
          <p:cNvPr id="55" name="MH_Text_1"/>
          <p:cNvSpPr/>
          <p:nvPr>
            <p:custDataLst>
              <p:tags r:id="rId7"/>
            </p:custDataLst>
          </p:nvPr>
        </p:nvSpPr>
        <p:spPr>
          <a:xfrm>
            <a:off x="6737696" y="4480346"/>
            <a:ext cx="4757074" cy="630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超链接标签其实就是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a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标签，一般用于网页之间的跳转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还能做锚点，进行跳转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4" name="MH_Text_1"/>
          <p:cNvSpPr/>
          <p:nvPr>
            <p:custDataLst>
              <p:tags r:id="rId8"/>
            </p:custDataLst>
          </p:nvPr>
        </p:nvSpPr>
        <p:spPr>
          <a:xfrm>
            <a:off x="6737696" y="5575132"/>
            <a:ext cx="4757074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Span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标签是单纯的文字标签，只有配合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CSS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才能有效果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500"/>
                            </p:stCondLst>
                            <p:childTnLst>
                              <p:par>
                                <p:cTn id="20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8" grpId="0" animBg="1"/>
      <p:bldP spid="43" grpId="0" animBg="1"/>
      <p:bldP spid="46" grpId="0" animBg="1"/>
      <p:bldP spid="48" grpId="0" animBg="1"/>
      <p:bldP spid="49" grpId="0"/>
      <p:bldP spid="50" grpId="0"/>
      <p:bldP spid="51" grpId="0"/>
      <p:bldP spid="52" grpId="0"/>
      <p:bldP spid="56" grpId="0" bldLvl="0" animBg="1"/>
      <p:bldP spid="58" grpId="0"/>
      <p:bldP spid="60" grpId="0"/>
      <p:bldP spid="62" grpId="0" bldLvl="0" animBg="1"/>
      <p:bldP spid="47" grpId="0"/>
      <p:bldP spid="53" grpId="0" bldLvl="0" animBg="1"/>
      <p:bldP spid="54" grpId="0" bldLvl="0" animBg="1"/>
      <p:bldP spid="55" grpId="0" bldLvl="0" animBg="1"/>
      <p:bldP spid="6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行内标签代码贴图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6446" y="3986151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</a:rPr>
              <a:t>PS: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70269" y="4561243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请思考，这些标签在页面上</a:t>
            </a:r>
            <a:endParaRPr lang="en-US" altLang="zh-CN" dirty="0"/>
          </a:p>
          <a:p>
            <a:r>
              <a:rPr lang="zh-CN" altLang="en-US" dirty="0"/>
              <a:t>所展示的效果与块级标签</a:t>
            </a:r>
            <a:endParaRPr lang="en-US" altLang="zh-CN" dirty="0"/>
          </a:p>
          <a:p>
            <a:r>
              <a:rPr lang="zh-CN" altLang="en-US" dirty="0"/>
              <a:t>有何不同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42" y="880327"/>
            <a:ext cx="8715375" cy="289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42" y="4063473"/>
            <a:ext cx="7353300" cy="1971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行内标签代码效果图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03" y="1098854"/>
            <a:ext cx="10607010" cy="49130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行内和块级不同点</a:t>
            </a: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4092473" y="2659128"/>
            <a:ext cx="4029398" cy="3129382"/>
            <a:chOff x="2329" y="786"/>
            <a:chExt cx="3022" cy="2347"/>
          </a:xfrm>
        </p:grpSpPr>
        <p:sp>
          <p:nvSpPr>
            <p:cNvPr id="17" name="Freeform 5"/>
            <p:cNvSpPr/>
            <p:nvPr/>
          </p:nvSpPr>
          <p:spPr bwMode="auto">
            <a:xfrm>
              <a:off x="3462" y="1393"/>
              <a:ext cx="389" cy="1740"/>
            </a:xfrm>
            <a:custGeom>
              <a:avLst/>
              <a:gdLst>
                <a:gd name="T0" fmla="*/ 0 w 164"/>
                <a:gd name="T1" fmla="*/ 1140 h 1222"/>
                <a:gd name="T2" fmla="*/ 0 w 164"/>
                <a:gd name="T3" fmla="*/ 1140 h 1222"/>
                <a:gd name="T4" fmla="*/ 82 w 164"/>
                <a:gd name="T5" fmla="*/ 1222 h 1222"/>
                <a:gd name="T6" fmla="*/ 82 w 164"/>
                <a:gd name="T7" fmla="*/ 1222 h 1222"/>
                <a:gd name="T8" fmla="*/ 164 w 164"/>
                <a:gd name="T9" fmla="*/ 1140 h 1222"/>
                <a:gd name="T10" fmla="*/ 164 w 164"/>
                <a:gd name="T11" fmla="*/ 1140 h 1222"/>
                <a:gd name="T12" fmla="*/ 164 w 164"/>
                <a:gd name="T13" fmla="*/ 0 h 1222"/>
                <a:gd name="connsiteX0" fmla="*/ 0 w 10000"/>
                <a:gd name="connsiteY0" fmla="*/ 9830 h 10501"/>
                <a:gd name="connsiteX1" fmla="*/ 0 w 10000"/>
                <a:gd name="connsiteY1" fmla="*/ 9830 h 10501"/>
                <a:gd name="connsiteX2" fmla="*/ 5000 w 10000"/>
                <a:gd name="connsiteY2" fmla="*/ 10501 h 10501"/>
                <a:gd name="connsiteX3" fmla="*/ 5000 w 10000"/>
                <a:gd name="connsiteY3" fmla="*/ 10501 h 10501"/>
                <a:gd name="connsiteX4" fmla="*/ 10000 w 10000"/>
                <a:gd name="connsiteY4" fmla="*/ 9830 h 10501"/>
                <a:gd name="connsiteX5" fmla="*/ 10000 w 10000"/>
                <a:gd name="connsiteY5" fmla="*/ 9830 h 10501"/>
                <a:gd name="connsiteX6" fmla="*/ 10000 w 10000"/>
                <a:gd name="connsiteY6" fmla="*/ 0 h 10501"/>
                <a:gd name="connsiteX0-1" fmla="*/ 0 w 10000"/>
                <a:gd name="connsiteY0-2" fmla="*/ 5342 h 6013"/>
                <a:gd name="connsiteX1-3" fmla="*/ 0 w 10000"/>
                <a:gd name="connsiteY1-4" fmla="*/ 5342 h 6013"/>
                <a:gd name="connsiteX2-5" fmla="*/ 5000 w 10000"/>
                <a:gd name="connsiteY2-6" fmla="*/ 6013 h 6013"/>
                <a:gd name="connsiteX3-7" fmla="*/ 5000 w 10000"/>
                <a:gd name="connsiteY3-8" fmla="*/ 6013 h 6013"/>
                <a:gd name="connsiteX4-9" fmla="*/ 10000 w 10000"/>
                <a:gd name="connsiteY4-10" fmla="*/ 5342 h 6013"/>
                <a:gd name="connsiteX5-11" fmla="*/ 10000 w 10000"/>
                <a:gd name="connsiteY5-12" fmla="*/ 5342 h 6013"/>
                <a:gd name="connsiteX6-13" fmla="*/ 10000 w 10000"/>
                <a:gd name="connsiteY6-14" fmla="*/ 0 h 60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6013">
                  <a:moveTo>
                    <a:pt x="0" y="5342"/>
                  </a:moveTo>
                  <a:lnTo>
                    <a:pt x="0" y="5342"/>
                  </a:lnTo>
                  <a:cubicBezTo>
                    <a:pt x="0" y="5710"/>
                    <a:pt x="2256" y="6013"/>
                    <a:pt x="5000" y="6013"/>
                  </a:cubicBezTo>
                  <a:lnTo>
                    <a:pt x="5000" y="6013"/>
                  </a:lnTo>
                  <a:cubicBezTo>
                    <a:pt x="7805" y="6013"/>
                    <a:pt x="10000" y="5710"/>
                    <a:pt x="10000" y="5342"/>
                  </a:cubicBezTo>
                  <a:lnTo>
                    <a:pt x="10000" y="5342"/>
                  </a:lnTo>
                  <a:lnTo>
                    <a:pt x="10000" y="0"/>
                  </a:lnTo>
                </a:path>
              </a:pathLst>
            </a:custGeom>
            <a:noFill/>
            <a:ln w="101600" cap="rnd">
              <a:solidFill>
                <a:srgbClr val="B3B3B3"/>
              </a:solidFill>
              <a:prstDash val="solid"/>
              <a:round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3841" y="786"/>
              <a:ext cx="1510" cy="1346"/>
            </a:xfrm>
            <a:custGeom>
              <a:avLst/>
              <a:gdLst>
                <a:gd name="T0" fmla="*/ 0 w 638"/>
                <a:gd name="T1" fmla="*/ 0 h 568"/>
                <a:gd name="T2" fmla="*/ 0 w 638"/>
                <a:gd name="T3" fmla="*/ 568 h 568"/>
                <a:gd name="T4" fmla="*/ 159 w 638"/>
                <a:gd name="T5" fmla="*/ 484 h 568"/>
                <a:gd name="T6" fmla="*/ 319 w 638"/>
                <a:gd name="T7" fmla="*/ 568 h 568"/>
                <a:gd name="T8" fmla="*/ 479 w 638"/>
                <a:gd name="T9" fmla="*/ 484 h 568"/>
                <a:gd name="T10" fmla="*/ 638 w 638"/>
                <a:gd name="T11" fmla="*/ 567 h 568"/>
                <a:gd name="T12" fmla="*/ 0 w 638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568">
                  <a:moveTo>
                    <a:pt x="0" y="0"/>
                  </a:moveTo>
                  <a:cubicBezTo>
                    <a:pt x="0" y="568"/>
                    <a:pt x="0" y="568"/>
                    <a:pt x="0" y="568"/>
                  </a:cubicBezTo>
                  <a:cubicBezTo>
                    <a:pt x="35" y="517"/>
                    <a:pt x="93" y="484"/>
                    <a:pt x="159" y="484"/>
                  </a:cubicBezTo>
                  <a:cubicBezTo>
                    <a:pt x="226" y="484"/>
                    <a:pt x="284" y="517"/>
                    <a:pt x="319" y="568"/>
                  </a:cubicBezTo>
                  <a:cubicBezTo>
                    <a:pt x="354" y="517"/>
                    <a:pt x="412" y="484"/>
                    <a:pt x="479" y="484"/>
                  </a:cubicBezTo>
                  <a:cubicBezTo>
                    <a:pt x="545" y="484"/>
                    <a:pt x="603" y="517"/>
                    <a:pt x="638" y="567"/>
                  </a:cubicBezTo>
                  <a:cubicBezTo>
                    <a:pt x="601" y="248"/>
                    <a:pt x="329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2329" y="786"/>
              <a:ext cx="1512" cy="1346"/>
            </a:xfrm>
            <a:custGeom>
              <a:avLst/>
              <a:gdLst>
                <a:gd name="T0" fmla="*/ 639 w 639"/>
                <a:gd name="T1" fmla="*/ 0 h 568"/>
                <a:gd name="T2" fmla="*/ 639 w 639"/>
                <a:gd name="T3" fmla="*/ 0 h 568"/>
                <a:gd name="T4" fmla="*/ 0 w 639"/>
                <a:gd name="T5" fmla="*/ 568 h 568"/>
                <a:gd name="T6" fmla="*/ 160 w 639"/>
                <a:gd name="T7" fmla="*/ 484 h 568"/>
                <a:gd name="T8" fmla="*/ 320 w 639"/>
                <a:gd name="T9" fmla="*/ 568 h 568"/>
                <a:gd name="T10" fmla="*/ 479 w 639"/>
                <a:gd name="T11" fmla="*/ 484 h 568"/>
                <a:gd name="T12" fmla="*/ 639 w 639"/>
                <a:gd name="T13" fmla="*/ 568 h 568"/>
                <a:gd name="T14" fmla="*/ 639 w 639"/>
                <a:gd name="T1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9" h="568">
                  <a:moveTo>
                    <a:pt x="639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309" y="0"/>
                    <a:pt x="37" y="248"/>
                    <a:pt x="0" y="568"/>
                  </a:cubicBezTo>
                  <a:cubicBezTo>
                    <a:pt x="35" y="517"/>
                    <a:pt x="94" y="484"/>
                    <a:pt x="160" y="484"/>
                  </a:cubicBezTo>
                  <a:cubicBezTo>
                    <a:pt x="226" y="484"/>
                    <a:pt x="285" y="517"/>
                    <a:pt x="320" y="568"/>
                  </a:cubicBezTo>
                  <a:cubicBezTo>
                    <a:pt x="355" y="517"/>
                    <a:pt x="413" y="484"/>
                    <a:pt x="479" y="484"/>
                  </a:cubicBezTo>
                  <a:cubicBezTo>
                    <a:pt x="545" y="484"/>
                    <a:pt x="604" y="517"/>
                    <a:pt x="639" y="568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3083" y="786"/>
              <a:ext cx="755" cy="1341"/>
            </a:xfrm>
            <a:custGeom>
              <a:avLst/>
              <a:gdLst>
                <a:gd name="T0" fmla="*/ 161 w 319"/>
                <a:gd name="T1" fmla="*/ 484 h 566"/>
                <a:gd name="T2" fmla="*/ 319 w 319"/>
                <a:gd name="T3" fmla="*/ 565 h 566"/>
                <a:gd name="T4" fmla="*/ 319 w 319"/>
                <a:gd name="T5" fmla="*/ 0 h 566"/>
                <a:gd name="T6" fmla="*/ 317 w 319"/>
                <a:gd name="T7" fmla="*/ 0 h 566"/>
                <a:gd name="T8" fmla="*/ 0 w 319"/>
                <a:gd name="T9" fmla="*/ 565 h 566"/>
                <a:gd name="T10" fmla="*/ 0 w 319"/>
                <a:gd name="T11" fmla="*/ 566 h 566"/>
                <a:gd name="T12" fmla="*/ 5 w 319"/>
                <a:gd name="T13" fmla="*/ 564 h 566"/>
                <a:gd name="T14" fmla="*/ 161 w 319"/>
                <a:gd name="T15" fmla="*/ 484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66">
                  <a:moveTo>
                    <a:pt x="161" y="484"/>
                  </a:moveTo>
                  <a:cubicBezTo>
                    <a:pt x="226" y="484"/>
                    <a:pt x="284" y="516"/>
                    <a:pt x="319" y="56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0"/>
                    <a:pt x="318" y="0"/>
                    <a:pt x="317" y="0"/>
                  </a:cubicBezTo>
                  <a:cubicBezTo>
                    <a:pt x="153" y="2"/>
                    <a:pt x="19" y="248"/>
                    <a:pt x="0" y="56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2" y="563"/>
                    <a:pt x="3" y="563"/>
                    <a:pt x="5" y="564"/>
                  </a:cubicBezTo>
                  <a:cubicBezTo>
                    <a:pt x="40" y="515"/>
                    <a:pt x="97" y="484"/>
                    <a:pt x="161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/>
            <p:nvPr/>
          </p:nvSpPr>
          <p:spPr bwMode="auto">
            <a:xfrm>
              <a:off x="3838" y="786"/>
              <a:ext cx="755" cy="1346"/>
            </a:xfrm>
            <a:custGeom>
              <a:avLst/>
              <a:gdLst>
                <a:gd name="T0" fmla="*/ 0 w 319"/>
                <a:gd name="T1" fmla="*/ 568 h 568"/>
                <a:gd name="T2" fmla="*/ 5 w 319"/>
                <a:gd name="T3" fmla="*/ 561 h 568"/>
                <a:gd name="T4" fmla="*/ 159 w 319"/>
                <a:gd name="T5" fmla="*/ 484 h 568"/>
                <a:gd name="T6" fmla="*/ 316 w 319"/>
                <a:gd name="T7" fmla="*/ 563 h 568"/>
                <a:gd name="T8" fmla="*/ 319 w 319"/>
                <a:gd name="T9" fmla="*/ 568 h 568"/>
                <a:gd name="T10" fmla="*/ 319 w 319"/>
                <a:gd name="T11" fmla="*/ 568 h 568"/>
                <a:gd name="T12" fmla="*/ 0 w 319"/>
                <a:gd name="T13" fmla="*/ 0 h 568"/>
                <a:gd name="T14" fmla="*/ 0 w 319"/>
                <a:gd name="T15" fmla="*/ 0 h 568"/>
                <a:gd name="T16" fmla="*/ 0 w 319"/>
                <a:gd name="T17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568">
                  <a:moveTo>
                    <a:pt x="0" y="568"/>
                  </a:moveTo>
                  <a:cubicBezTo>
                    <a:pt x="1" y="563"/>
                    <a:pt x="3" y="561"/>
                    <a:pt x="5" y="561"/>
                  </a:cubicBezTo>
                  <a:cubicBezTo>
                    <a:pt x="40" y="514"/>
                    <a:pt x="96" y="484"/>
                    <a:pt x="159" y="484"/>
                  </a:cubicBezTo>
                  <a:cubicBezTo>
                    <a:pt x="224" y="484"/>
                    <a:pt x="280" y="515"/>
                    <a:pt x="316" y="563"/>
                  </a:cubicBezTo>
                  <a:cubicBezTo>
                    <a:pt x="317" y="564"/>
                    <a:pt x="318" y="565"/>
                    <a:pt x="319" y="568"/>
                  </a:cubicBezTo>
                  <a:cubicBezTo>
                    <a:pt x="319" y="568"/>
                    <a:pt x="319" y="568"/>
                    <a:pt x="319" y="568"/>
                  </a:cubicBezTo>
                  <a:cubicBezTo>
                    <a:pt x="300" y="248"/>
                    <a:pt x="16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</p:grpSp>
      <p:sp>
        <p:nvSpPr>
          <p:cNvPr id="24" name="Rounded Rectangle 11"/>
          <p:cNvSpPr>
            <a:spLocks noChangeAspect="1"/>
          </p:cNvSpPr>
          <p:nvPr/>
        </p:nvSpPr>
        <p:spPr>
          <a:xfrm>
            <a:off x="4161277" y="2038024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Text Placeholder 7"/>
          <p:cNvSpPr txBox="1"/>
          <p:nvPr/>
        </p:nvSpPr>
        <p:spPr>
          <a:xfrm>
            <a:off x="4219001" y="2129302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01</a:t>
            </a:r>
          </a:p>
        </p:txBody>
      </p:sp>
      <p:sp>
        <p:nvSpPr>
          <p:cNvPr id="28" name="Rounded Rectangle 23"/>
          <p:cNvSpPr>
            <a:spLocks noChangeAspect="1"/>
          </p:cNvSpPr>
          <p:nvPr/>
        </p:nvSpPr>
        <p:spPr>
          <a:xfrm>
            <a:off x="7560481" y="2038024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Text Placeholder 7"/>
          <p:cNvSpPr txBox="1"/>
          <p:nvPr/>
        </p:nvSpPr>
        <p:spPr>
          <a:xfrm>
            <a:off x="7618204" y="2129302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02</a:t>
            </a:r>
          </a:p>
        </p:txBody>
      </p:sp>
      <p:sp>
        <p:nvSpPr>
          <p:cNvPr id="33" name="Rounded Rectangle 27"/>
          <p:cNvSpPr>
            <a:spLocks noChangeAspect="1"/>
          </p:cNvSpPr>
          <p:nvPr/>
        </p:nvSpPr>
        <p:spPr>
          <a:xfrm>
            <a:off x="4112474" y="4836608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Text Placeholder 7"/>
          <p:cNvSpPr txBox="1"/>
          <p:nvPr/>
        </p:nvSpPr>
        <p:spPr>
          <a:xfrm>
            <a:off x="4170198" y="4927886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03</a:t>
            </a:r>
          </a:p>
        </p:txBody>
      </p:sp>
      <p:sp>
        <p:nvSpPr>
          <p:cNvPr id="37" name="Rounded Rectangle 16"/>
          <p:cNvSpPr>
            <a:spLocks noChangeAspect="1"/>
          </p:cNvSpPr>
          <p:nvPr/>
        </p:nvSpPr>
        <p:spPr>
          <a:xfrm>
            <a:off x="7560481" y="4836608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5" name="Text Placeholder 7"/>
          <p:cNvSpPr txBox="1"/>
          <p:nvPr/>
        </p:nvSpPr>
        <p:spPr>
          <a:xfrm>
            <a:off x="7618204" y="4927886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04</a:t>
            </a:r>
          </a:p>
        </p:txBody>
      </p:sp>
      <p:sp>
        <p:nvSpPr>
          <p:cNvPr id="47" name="Text Placeholder 2"/>
          <p:cNvSpPr txBox="1"/>
          <p:nvPr/>
        </p:nvSpPr>
        <p:spPr>
          <a:xfrm>
            <a:off x="8571164" y="2038024"/>
            <a:ext cx="2824546" cy="95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块级元素可以包含行内和块级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行内元素包含文本和其它行内元素，不建议包含块级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2065" y="196389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块级元素前后会自动换行</a:t>
            </a:r>
            <a:endParaRPr lang="en-US" altLang="zh-CN" dirty="0"/>
          </a:p>
          <a:p>
            <a:r>
              <a:rPr lang="zh-CN" altLang="en-US" dirty="0"/>
              <a:t>行内元素前后不会换行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40179" y="4845184"/>
            <a:ext cx="247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块级元素可以给宽高度</a:t>
            </a:r>
            <a:endParaRPr lang="en-US" altLang="zh-CN" dirty="0"/>
          </a:p>
          <a:p>
            <a:r>
              <a:rPr lang="zh-CN" altLang="en-US" dirty="0"/>
              <a:t>行内元素不能给宽高度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8950292" y="4873745"/>
            <a:ext cx="296230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行内元素不能给上下外边距 </a:t>
            </a:r>
            <a:endParaRPr lang="en-US" altLang="zh-CN" dirty="0"/>
          </a:p>
          <a:p>
            <a:r>
              <a:rPr lang="zh-CN" altLang="en-US" dirty="0"/>
              <a:t>块级元素则都可以</a:t>
            </a:r>
          </a:p>
        </p:txBody>
      </p:sp>
      <p:sp>
        <p:nvSpPr>
          <p:cNvPr id="8" name="矩形 7"/>
          <p:cNvSpPr/>
          <p:nvPr/>
        </p:nvSpPr>
        <p:spPr>
          <a:xfrm>
            <a:off x="1592468" y="5778236"/>
            <a:ext cx="1061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PS: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30561" y="617439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第三和第四目前仅作了解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特殊符号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特殊符号是什么</a:t>
            </a: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839023" y="2083995"/>
            <a:ext cx="3116147" cy="698278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	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特殊符号就是网页上一些比较特殊的符号</a:t>
            </a: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什么是特殊符号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5420746" y="3700562"/>
            <a:ext cx="3285253" cy="698278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因为有时候我们需要特殊符号，比如，我要把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html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代码显示在页面上</a:t>
            </a:r>
          </a:p>
        </p:txBody>
      </p:sp>
      <p:sp>
        <p:nvSpPr>
          <p:cNvPr id="45" name="TextBox 170"/>
          <p:cNvSpPr txBox="1"/>
          <p:nvPr/>
        </p:nvSpPr>
        <p:spPr>
          <a:xfrm>
            <a:off x="4721255" y="3153410"/>
            <a:ext cx="3790525" cy="58245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为什么需要特殊符号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787215" y="5258910"/>
            <a:ext cx="3026184" cy="378191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特殊符号以 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&amp;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开头，分号结尾</a:t>
            </a: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特殊符号如何写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645342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197691" y="4699355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812842" y="511020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Freeform 11"/>
          <p:cNvSpPr/>
          <p:nvPr/>
        </p:nvSpPr>
        <p:spPr bwMode="auto">
          <a:xfrm>
            <a:off x="2024425" y="4372618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6265037" y="1278501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8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bldLvl="0" animBg="1"/>
      <p:bldP spid="55" grpId="0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常用的特殊符号</a:t>
            </a: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10299428" y="2336491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39171" y="2649272"/>
            <a:ext cx="4105073" cy="2249019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2910884" y="1039501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&amp;</a:t>
              </a:r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gt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;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2180386" y="166859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大于号</a:t>
            </a: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4008736" y="5102999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&amp;</a:t>
              </a:r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nbsp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;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5159847" y="1051547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&amp;</a:t>
              </a:r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lt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;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6347427" y="5102999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&amp;</a:t>
              </a:r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ems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;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7442671" y="1065050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&amp;amp;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8685527" y="5040926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&amp;copy;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4510572" y="166859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小于号</a:t>
            </a: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6838274" y="169106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&amp; 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符号</a:t>
            </a: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3260574" y="580279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空格</a:t>
            </a: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5669282" y="579295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空白位</a:t>
            </a: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8007239" y="575124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版权号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9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99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9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99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99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99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49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675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949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25" grpId="0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表格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表格是什么</a:t>
            </a: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7033961" y="2056359"/>
            <a:ext cx="2762199" cy="642173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表格其实就是大家平时看到的二维表，比如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Excel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表格之类</a:t>
            </a: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什么是表格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4922640" y="3643729"/>
            <a:ext cx="2717905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表格布局火于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90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年代，如今一般用于后台展示数据</a:t>
            </a:r>
          </a:p>
        </p:txBody>
      </p:sp>
      <p:sp>
        <p:nvSpPr>
          <p:cNvPr id="45" name="TextBox 170"/>
          <p:cNvSpPr txBox="1"/>
          <p:nvPr/>
        </p:nvSpPr>
        <p:spPr>
          <a:xfrm>
            <a:off x="4721255" y="3153410"/>
            <a:ext cx="3104487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表格如今的地位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602463" y="5258671"/>
            <a:ext cx="2681301" cy="338180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表格分为表头，表身和表脚</a:t>
            </a: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表格初识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626292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74526" y="4699355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2202" y="508988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Freeform 11"/>
          <p:cNvSpPr/>
          <p:nvPr/>
        </p:nvSpPr>
        <p:spPr bwMode="auto">
          <a:xfrm>
            <a:off x="1920622" y="4440453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6275351" y="1364590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8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bldLvl="0" animBg="1"/>
      <p:bldP spid="55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6838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1"/>
            </p:custDataLst>
          </p:nvPr>
        </p:nvSpPr>
        <p:spPr>
          <a:xfrm>
            <a:off x="7154073" y="1782489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2"/>
            </p:custDataLst>
          </p:nvPr>
        </p:nvSpPr>
        <p:spPr>
          <a:xfrm>
            <a:off x="7822514" y="1700565"/>
            <a:ext cx="3150286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HTML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3"/>
            </p:custDataLst>
          </p:nvPr>
        </p:nvSpPr>
        <p:spPr>
          <a:xfrm>
            <a:off x="7154073" y="2606919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>
            <a:off x="7822514" y="2575532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常用的标签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5"/>
            </p:custDataLst>
          </p:nvPr>
        </p:nvSpPr>
        <p:spPr>
          <a:xfrm>
            <a:off x="7154073" y="3431349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6"/>
            </p:custDataLst>
          </p:nvPr>
        </p:nvSpPr>
        <p:spPr>
          <a:xfrm>
            <a:off x="7822514" y="3399961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特殊符号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7"/>
            </p:custDataLst>
          </p:nvPr>
        </p:nvSpPr>
        <p:spPr>
          <a:xfrm>
            <a:off x="7154073" y="4255779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8"/>
            </p:custDataLst>
          </p:nvPr>
        </p:nvSpPr>
        <p:spPr>
          <a:xfrm>
            <a:off x="7822514" y="4224390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表格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9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</a:p>
        </p:txBody>
      </p:sp>
      <p:sp>
        <p:nvSpPr>
          <p:cNvPr id="19" name="MH_Others_2"/>
          <p:cNvSpPr txBox="1"/>
          <p:nvPr>
            <p:custDataLst>
              <p:tags r:id="rId10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Number_4"/>
          <p:cNvSpPr/>
          <p:nvPr>
            <p:custDataLst>
              <p:tags r:id="rId11"/>
            </p:custDataLst>
          </p:nvPr>
        </p:nvSpPr>
        <p:spPr>
          <a:xfrm>
            <a:off x="7154073" y="5069006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4"/>
          <p:cNvSpPr/>
          <p:nvPr>
            <p:custDataLst>
              <p:tags r:id="rId12"/>
            </p:custDataLst>
          </p:nvPr>
        </p:nvSpPr>
        <p:spPr>
          <a:xfrm>
            <a:off x="7822513" y="5048819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表单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  <p:bldP spid="13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52"/>
          <p:cNvSpPr/>
          <p:nvPr/>
        </p:nvSpPr>
        <p:spPr>
          <a:xfrm>
            <a:off x="1143718" y="2888057"/>
            <a:ext cx="2381801" cy="2852343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32" tIns="19032" rIns="19032" bIns="19032" anchor="ctr"/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3" name="Shape 1454"/>
          <p:cNvSpPr/>
          <p:nvPr/>
        </p:nvSpPr>
        <p:spPr>
          <a:xfrm>
            <a:off x="3688531" y="2888057"/>
            <a:ext cx="2381803" cy="2852343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32" tIns="19032" rIns="19032" bIns="19032" anchor="ctr"/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4" name="Shape 1456"/>
          <p:cNvSpPr/>
          <p:nvPr/>
        </p:nvSpPr>
        <p:spPr>
          <a:xfrm>
            <a:off x="6212918" y="2888057"/>
            <a:ext cx="2381803" cy="2852343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32" tIns="19032" rIns="19032" bIns="19032" anchor="ctr"/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5" name="Shape 1458"/>
          <p:cNvSpPr/>
          <p:nvPr/>
        </p:nvSpPr>
        <p:spPr>
          <a:xfrm>
            <a:off x="8757732" y="2888056"/>
            <a:ext cx="2290555" cy="2852343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32" tIns="19032" rIns="19032" bIns="19032" anchor="ctr"/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6" name="Shape 1460"/>
          <p:cNvSpPr/>
          <p:nvPr/>
        </p:nvSpPr>
        <p:spPr>
          <a:xfrm>
            <a:off x="1427775" y="2069729"/>
            <a:ext cx="1753317" cy="1842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9032" tIns="19032" rIns="19032" bIns="19032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grpSp>
        <p:nvGrpSpPr>
          <p:cNvPr id="7" name="Group 20"/>
          <p:cNvGrpSpPr/>
          <p:nvPr/>
        </p:nvGrpSpPr>
        <p:grpSpPr>
          <a:xfrm>
            <a:off x="1373756" y="2090058"/>
            <a:ext cx="492414" cy="517594"/>
            <a:chOff x="1369087" y="2088729"/>
            <a:chExt cx="474017" cy="474016"/>
          </a:xfrm>
        </p:grpSpPr>
        <p:sp>
          <p:nvSpPr>
            <p:cNvPr id="8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5376" tIns="25376" rIns="25376" bIns="25376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  <p:sp>
          <p:nvSpPr>
            <p:cNvPr id="9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</p:grpSp>
      <p:sp>
        <p:nvSpPr>
          <p:cNvPr id="10" name="Shape 1465"/>
          <p:cNvSpPr/>
          <p:nvPr/>
        </p:nvSpPr>
        <p:spPr>
          <a:xfrm>
            <a:off x="3990736" y="2049866"/>
            <a:ext cx="1753317" cy="1842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19032" tIns="19032" rIns="19032" bIns="19032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11" name="Shape 1468"/>
          <p:cNvSpPr/>
          <p:nvPr/>
        </p:nvSpPr>
        <p:spPr>
          <a:xfrm>
            <a:off x="6532975" y="2050001"/>
            <a:ext cx="1749725" cy="1839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19032" tIns="19032" rIns="19032" bIns="19032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12" name="Shape 1471"/>
          <p:cNvSpPr/>
          <p:nvPr/>
        </p:nvSpPr>
        <p:spPr>
          <a:xfrm>
            <a:off x="9082094" y="2051590"/>
            <a:ext cx="1749725" cy="1839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19032" tIns="19032" rIns="19032" bIns="19032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21" name="Text Placeholder 5"/>
          <p:cNvSpPr txBox="1"/>
          <p:nvPr/>
        </p:nvSpPr>
        <p:spPr>
          <a:xfrm>
            <a:off x="1603442" y="2698124"/>
            <a:ext cx="1359048" cy="4258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prstClr val="white"/>
                </a:solidFill>
                <a:cs typeface="+mn-ea"/>
                <a:sym typeface="+mn-lt"/>
              </a:rPr>
              <a:t>table</a:t>
            </a:r>
            <a:endParaRPr lang="zh-CN" altLang="en-US" sz="28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" name="Text Placeholder 6"/>
          <p:cNvSpPr txBox="1"/>
          <p:nvPr/>
        </p:nvSpPr>
        <p:spPr>
          <a:xfrm>
            <a:off x="1235436" y="3980640"/>
            <a:ext cx="2133749" cy="12384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表格标签</a:t>
            </a:r>
          </a:p>
        </p:txBody>
      </p:sp>
      <p:sp>
        <p:nvSpPr>
          <p:cNvPr id="23" name="Text Placeholder 5"/>
          <p:cNvSpPr txBox="1"/>
          <p:nvPr/>
        </p:nvSpPr>
        <p:spPr>
          <a:xfrm>
            <a:off x="4259870" y="2698124"/>
            <a:ext cx="1263978" cy="425874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 dirty="0" err="1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thead</a:t>
            </a:r>
            <a:endParaRPr lang="zh-CN" altLang="en-US" sz="2800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Text Placeholder 5"/>
          <p:cNvSpPr txBox="1"/>
          <p:nvPr/>
        </p:nvSpPr>
        <p:spPr>
          <a:xfrm>
            <a:off x="9349500" y="2698124"/>
            <a:ext cx="1263978" cy="425874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 dirty="0" err="1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tfoot</a:t>
            </a:r>
            <a:endParaRPr lang="zh-CN" altLang="en-US" sz="2800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Text Placeholder 6"/>
          <p:cNvSpPr txBox="1"/>
          <p:nvPr/>
        </p:nvSpPr>
        <p:spPr>
          <a:xfrm>
            <a:off x="3952079" y="3983312"/>
            <a:ext cx="1885696" cy="12384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表头标签</a:t>
            </a:r>
          </a:p>
        </p:txBody>
      </p:sp>
      <p:sp>
        <p:nvSpPr>
          <p:cNvPr id="26" name="Text Placeholder 6"/>
          <p:cNvSpPr txBox="1"/>
          <p:nvPr/>
        </p:nvSpPr>
        <p:spPr>
          <a:xfrm>
            <a:off x="6460971" y="3980640"/>
            <a:ext cx="1885696" cy="12384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表身标签</a:t>
            </a:r>
          </a:p>
        </p:txBody>
      </p:sp>
      <p:sp>
        <p:nvSpPr>
          <p:cNvPr id="27" name="Text Placeholder 6"/>
          <p:cNvSpPr txBox="1"/>
          <p:nvPr/>
        </p:nvSpPr>
        <p:spPr>
          <a:xfrm>
            <a:off x="8900316" y="3980851"/>
            <a:ext cx="1885696" cy="12384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表脚标签</a:t>
            </a:r>
          </a:p>
        </p:txBody>
      </p:sp>
      <p:sp>
        <p:nvSpPr>
          <p:cNvPr id="28" name="Text Placeholder 5"/>
          <p:cNvSpPr txBox="1"/>
          <p:nvPr/>
        </p:nvSpPr>
        <p:spPr>
          <a:xfrm>
            <a:off x="6795409" y="2698124"/>
            <a:ext cx="1263978" cy="425874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 dirty="0" err="1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tbody</a:t>
            </a:r>
            <a:endParaRPr lang="zh-CN" altLang="en-US" sz="2800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表格整体结构</a:t>
            </a:r>
          </a:p>
        </p:txBody>
      </p:sp>
      <p:grpSp>
        <p:nvGrpSpPr>
          <p:cNvPr id="35" name="Group 20"/>
          <p:cNvGrpSpPr/>
          <p:nvPr/>
        </p:nvGrpSpPr>
        <p:grpSpPr>
          <a:xfrm>
            <a:off x="6532975" y="2090058"/>
            <a:ext cx="492414" cy="517594"/>
            <a:chOff x="1369087" y="2088729"/>
            <a:chExt cx="474017" cy="474016"/>
          </a:xfrm>
        </p:grpSpPr>
        <p:sp>
          <p:nvSpPr>
            <p:cNvPr id="36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5376" tIns="25376" rIns="25376" bIns="25376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  <p:sp>
          <p:nvSpPr>
            <p:cNvPr id="37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</p:grpSp>
      <p:grpSp>
        <p:nvGrpSpPr>
          <p:cNvPr id="38" name="Group 20"/>
          <p:cNvGrpSpPr/>
          <p:nvPr/>
        </p:nvGrpSpPr>
        <p:grpSpPr>
          <a:xfrm>
            <a:off x="9103293" y="2090058"/>
            <a:ext cx="492414" cy="517594"/>
            <a:chOff x="1369087" y="2088729"/>
            <a:chExt cx="474017" cy="474016"/>
          </a:xfrm>
        </p:grpSpPr>
        <p:sp>
          <p:nvSpPr>
            <p:cNvPr id="39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5376" tIns="25376" rIns="25376" bIns="25376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  <p:sp>
          <p:nvSpPr>
            <p:cNvPr id="40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</p:grpSp>
      <p:grpSp>
        <p:nvGrpSpPr>
          <p:cNvPr id="32" name="Group 20"/>
          <p:cNvGrpSpPr/>
          <p:nvPr/>
        </p:nvGrpSpPr>
        <p:grpSpPr>
          <a:xfrm>
            <a:off x="3851276" y="2090058"/>
            <a:ext cx="492414" cy="517594"/>
            <a:chOff x="1369087" y="2088729"/>
            <a:chExt cx="474017" cy="474016"/>
          </a:xfrm>
        </p:grpSpPr>
        <p:sp>
          <p:nvSpPr>
            <p:cNvPr id="33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5376" tIns="25376" rIns="25376" bIns="25376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  <p:sp>
          <p:nvSpPr>
            <p:cNvPr id="34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21" grpId="0" build="p"/>
      <p:bldP spid="22" grpId="0" build="p"/>
      <p:bldP spid="23" grpId="0"/>
      <p:bldP spid="24" grpId="0"/>
      <p:bldP spid="25" grpId="0"/>
      <p:bldP spid="26" grpId="0"/>
      <p:bldP spid="27" grpId="0"/>
      <p:bldP spid="28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表格的其它补充</a:t>
            </a:r>
          </a:p>
        </p:txBody>
      </p:sp>
      <p:sp>
        <p:nvSpPr>
          <p:cNvPr id="26" name="TextBox 16"/>
          <p:cNvSpPr txBox="1"/>
          <p:nvPr/>
        </p:nvSpPr>
        <p:spPr>
          <a:xfrm>
            <a:off x="2277078" y="4746644"/>
            <a:ext cx="2289380" cy="814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4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表格标题</a:t>
            </a:r>
          </a:p>
        </p:txBody>
      </p:sp>
      <p:sp>
        <p:nvSpPr>
          <p:cNvPr id="27" name="TextBox 17"/>
          <p:cNvSpPr txBox="1"/>
          <p:nvPr/>
        </p:nvSpPr>
        <p:spPr>
          <a:xfrm>
            <a:off x="4997142" y="4778663"/>
            <a:ext cx="2289380" cy="814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4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合并行</a:t>
            </a:r>
          </a:p>
        </p:txBody>
      </p:sp>
      <p:sp>
        <p:nvSpPr>
          <p:cNvPr id="30" name="TextBox 18"/>
          <p:cNvSpPr txBox="1"/>
          <p:nvPr/>
        </p:nvSpPr>
        <p:spPr>
          <a:xfrm>
            <a:off x="7739847" y="4786403"/>
            <a:ext cx="2289380" cy="814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4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合并列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050098" y="1819314"/>
            <a:ext cx="8190736" cy="2734168"/>
            <a:chOff x="1167355" y="1217191"/>
            <a:chExt cx="6892537" cy="2300813"/>
          </a:xfrm>
        </p:grpSpPr>
        <p:sp>
          <p:nvSpPr>
            <p:cNvPr id="32" name="Freeform 4"/>
            <p:cNvSpPr/>
            <p:nvPr/>
          </p:nvSpPr>
          <p:spPr bwMode="auto">
            <a:xfrm>
              <a:off x="1167355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Freeform 5"/>
            <p:cNvSpPr/>
            <p:nvPr/>
          </p:nvSpPr>
          <p:spPr bwMode="auto">
            <a:xfrm flipH="1" flipV="1">
              <a:off x="3653420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 rot="18900000">
              <a:off x="1723577" y="1817977"/>
              <a:ext cx="1104193" cy="1104192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 rot="18900000">
              <a:off x="4055751" y="1817977"/>
              <a:ext cx="1104192" cy="110419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 rot="18900000">
              <a:off x="2167565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 rot="18900000">
              <a:off x="4499738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Text Box 15"/>
            <p:cNvSpPr txBox="1">
              <a:spLocks noChangeArrowheads="1"/>
            </p:cNvSpPr>
            <p:nvPr/>
          </p:nvSpPr>
          <p:spPr bwMode="auto">
            <a:xfrm>
              <a:off x="2218551" y="1769723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4552371" y="1786760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t" anchorCtr="0">
              <a:spAutoFit/>
            </a:bodyPr>
            <a:lstStyle>
              <a:defPPr>
                <a:defRPr lang="zh-CN"/>
              </a:defPPr>
              <a:lvl1pPr marR="0" lvl="0" indent="0" algn="ctr" defTabSz="-635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50" name="Text Box 17"/>
            <p:cNvSpPr txBox="1">
              <a:spLocks noChangeArrowheads="1"/>
            </p:cNvSpPr>
            <p:nvPr/>
          </p:nvSpPr>
          <p:spPr bwMode="auto">
            <a:xfrm>
              <a:off x="6869691" y="1769723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defTabSz="-635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51" name="TextBox 11"/>
            <p:cNvSpPr txBox="1">
              <a:spLocks noChangeArrowheads="1"/>
            </p:cNvSpPr>
            <p:nvPr/>
          </p:nvSpPr>
          <p:spPr bwMode="auto">
            <a:xfrm flipH="1">
              <a:off x="1558503" y="2188648"/>
              <a:ext cx="1322529" cy="3724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cs typeface="+mn-ea"/>
                  <a:sym typeface="+mn-lt"/>
                </a:rPr>
                <a:t> caption</a:t>
              </a:r>
              <a:endParaRPr lang="id-ID" altLang="zh-CN" sz="1325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11"/>
            <p:cNvSpPr txBox="1">
              <a:spLocks noChangeArrowheads="1"/>
            </p:cNvSpPr>
            <p:nvPr/>
          </p:nvSpPr>
          <p:spPr bwMode="auto">
            <a:xfrm flipH="1">
              <a:off x="4011727" y="2197732"/>
              <a:ext cx="1197490" cy="6086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400" b="1" dirty="0" err="1">
                  <a:solidFill>
                    <a:prstClr val="white"/>
                  </a:solidFill>
                  <a:cs typeface="+mn-ea"/>
                  <a:sym typeface="+mn-lt"/>
                </a:rPr>
                <a:t>rowspan</a:t>
              </a:r>
              <a:endParaRPr lang="id-ID" altLang="zh-CN" sz="1325" dirty="0">
                <a:solidFill>
                  <a:srgbClr val="FCFCFC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51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TextBox 11"/>
            <p:cNvSpPr txBox="1">
              <a:spLocks noChangeArrowheads="1"/>
            </p:cNvSpPr>
            <p:nvPr/>
          </p:nvSpPr>
          <p:spPr bwMode="auto">
            <a:xfrm flipH="1">
              <a:off x="6337240" y="2197732"/>
              <a:ext cx="1188406" cy="3724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400" b="1" dirty="0" err="1">
                  <a:solidFill>
                    <a:prstClr val="white"/>
                  </a:solidFill>
                  <a:cs typeface="+mn-ea"/>
                  <a:sym typeface="+mn-lt"/>
                </a:rPr>
                <a:t>colspan</a:t>
              </a:r>
              <a:endParaRPr lang="id-ID" altLang="zh-CN" sz="1325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6" grpId="0"/>
      <p:bldP spid="27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表格代码贴图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88503" y="129454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PS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35882" y="1982912"/>
            <a:ext cx="3351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并不是学了就要全部都用上，要结合实际情况来使用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93933" y="4696123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==&gt;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665480"/>
            <a:ext cx="5358130" cy="5795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990" y="4217670"/>
            <a:ext cx="1943100" cy="1594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第五部分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表单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表单是什么</a:t>
            </a: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7022392" y="2148556"/>
            <a:ext cx="2499460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/>
              <a:t>表单是搜集用户数据信息的各种表单元素的集合区域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表单是什么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4875998" y="3639435"/>
            <a:ext cx="2949743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用于收取用户数据并向后台发送，前后交互的方式之一</a:t>
            </a:r>
          </a:p>
        </p:txBody>
      </p:sp>
      <p:sp>
        <p:nvSpPr>
          <p:cNvPr id="45" name="TextBox 170"/>
          <p:cNvSpPr txBox="1"/>
          <p:nvPr/>
        </p:nvSpPr>
        <p:spPr>
          <a:xfrm>
            <a:off x="4721255" y="3153410"/>
            <a:ext cx="3104487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表单的作用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194697" y="5247218"/>
            <a:ext cx="2681301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表单常应用于 登录注册，搜索，文件上传等</a:t>
            </a: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表单的应用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	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58755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197691" y="469237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2202" y="507845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Freeform 11"/>
          <p:cNvSpPr/>
          <p:nvPr/>
        </p:nvSpPr>
        <p:spPr bwMode="auto">
          <a:xfrm>
            <a:off x="1920622" y="4440453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6275351" y="1364590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8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bldLvl="0" animBg="1"/>
      <p:bldP spid="55" grpId="0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表单的属性</a:t>
            </a:r>
          </a:p>
        </p:txBody>
      </p:sp>
      <p:sp>
        <p:nvSpPr>
          <p:cNvPr id="26" name="TextBox 16"/>
          <p:cNvSpPr txBox="1"/>
          <p:nvPr/>
        </p:nvSpPr>
        <p:spPr>
          <a:xfrm>
            <a:off x="2344271" y="4789631"/>
            <a:ext cx="2289380" cy="5601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提交时候的地址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默认使用当前页面</a:t>
            </a:r>
          </a:p>
        </p:txBody>
      </p:sp>
      <p:sp>
        <p:nvSpPr>
          <p:cNvPr id="27" name="TextBox 17"/>
          <p:cNvSpPr txBox="1"/>
          <p:nvPr/>
        </p:nvSpPr>
        <p:spPr>
          <a:xfrm>
            <a:off x="5016868" y="4788953"/>
            <a:ext cx="2289380" cy="11203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提交时候的方法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有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get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和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post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两种方法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默认使用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get</a:t>
            </a:r>
          </a:p>
          <a:p>
            <a:pPr lvl="0" algn="ctr">
              <a:lnSpc>
                <a:spcPct val="130000"/>
              </a:lnSpc>
              <a:defRPr/>
            </a:pP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7114298" y="4788736"/>
            <a:ext cx="3880172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设置编码格式 有三种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默认：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application/x-www-form-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urlencoded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      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上传文件：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multipart/form-data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      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不建议使用：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text/plain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050098" y="1819314"/>
            <a:ext cx="8190736" cy="2734168"/>
            <a:chOff x="1167355" y="1217191"/>
            <a:chExt cx="6892537" cy="2300813"/>
          </a:xfrm>
        </p:grpSpPr>
        <p:sp>
          <p:nvSpPr>
            <p:cNvPr id="32" name="Freeform 4"/>
            <p:cNvSpPr/>
            <p:nvPr/>
          </p:nvSpPr>
          <p:spPr bwMode="auto">
            <a:xfrm>
              <a:off x="1167355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Freeform 5"/>
            <p:cNvSpPr/>
            <p:nvPr/>
          </p:nvSpPr>
          <p:spPr bwMode="auto">
            <a:xfrm flipH="1" flipV="1">
              <a:off x="3653420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 rot="18900000">
              <a:off x="1723577" y="1817977"/>
              <a:ext cx="1104193" cy="1104192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 rot="18900000">
              <a:off x="4055751" y="1817977"/>
              <a:ext cx="1104192" cy="110419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 rot="18900000">
              <a:off x="2167565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 rot="18900000">
              <a:off x="4499738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Text Box 15"/>
            <p:cNvSpPr txBox="1">
              <a:spLocks noChangeArrowheads="1"/>
            </p:cNvSpPr>
            <p:nvPr/>
          </p:nvSpPr>
          <p:spPr bwMode="auto">
            <a:xfrm>
              <a:off x="2218551" y="1769723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4557180" y="1750959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t" anchorCtr="0">
              <a:spAutoFit/>
            </a:bodyPr>
            <a:lstStyle>
              <a:defPPr>
                <a:defRPr lang="zh-CN"/>
              </a:defPPr>
              <a:lvl1pPr marR="0" lvl="0" indent="0" algn="ctr" defTabSz="-635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50" name="Text Box 17"/>
            <p:cNvSpPr txBox="1">
              <a:spLocks noChangeArrowheads="1"/>
            </p:cNvSpPr>
            <p:nvPr/>
          </p:nvSpPr>
          <p:spPr bwMode="auto">
            <a:xfrm>
              <a:off x="6869691" y="1769723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defTabSz="-635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51" name="TextBox 11"/>
            <p:cNvSpPr txBox="1">
              <a:spLocks noChangeArrowheads="1"/>
            </p:cNvSpPr>
            <p:nvPr/>
          </p:nvSpPr>
          <p:spPr bwMode="auto">
            <a:xfrm flipH="1">
              <a:off x="1850258" y="2188801"/>
              <a:ext cx="835550" cy="3461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cs typeface="+mn-ea"/>
                  <a:sym typeface="+mn-lt"/>
                </a:rPr>
                <a:t>action</a:t>
              </a:r>
              <a:endParaRPr lang="id-ID" altLang="zh-CN" sz="1325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11"/>
            <p:cNvSpPr txBox="1">
              <a:spLocks noChangeArrowheads="1"/>
            </p:cNvSpPr>
            <p:nvPr/>
          </p:nvSpPr>
          <p:spPr bwMode="auto">
            <a:xfrm flipH="1">
              <a:off x="4048063" y="2206282"/>
              <a:ext cx="1097565" cy="3724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cs typeface="+mn-ea"/>
                  <a:sym typeface="+mn-lt"/>
                </a:rPr>
                <a:t>method</a:t>
              </a:r>
              <a:endParaRPr lang="zh-CN" altLang="en-US" sz="151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TextBox 11"/>
            <p:cNvSpPr txBox="1">
              <a:spLocks noChangeArrowheads="1"/>
            </p:cNvSpPr>
            <p:nvPr/>
          </p:nvSpPr>
          <p:spPr bwMode="auto">
            <a:xfrm flipH="1">
              <a:off x="6337774" y="2197732"/>
              <a:ext cx="1149932" cy="3724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400" b="1" dirty="0" err="1">
                  <a:solidFill>
                    <a:prstClr val="white"/>
                  </a:solidFill>
                  <a:cs typeface="+mn-ea"/>
                  <a:sym typeface="+mn-lt"/>
                </a:rPr>
                <a:t>entype</a:t>
              </a:r>
              <a:endParaRPr lang="id-ID" altLang="zh-CN" sz="1325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6" grpId="0"/>
      <p:bldP spid="27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表单中常用的标签</a:t>
            </a:r>
          </a:p>
        </p:txBody>
      </p:sp>
      <p:cxnSp>
        <p:nvCxnSpPr>
          <p:cNvPr id="21" name="直接连接符 7"/>
          <p:cNvCxnSpPr/>
          <p:nvPr/>
        </p:nvCxnSpPr>
        <p:spPr>
          <a:xfrm>
            <a:off x="6078662" y="998807"/>
            <a:ext cx="0" cy="531490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3"/>
          <p:cNvSpPr/>
          <p:nvPr/>
        </p:nvSpPr>
        <p:spPr>
          <a:xfrm>
            <a:off x="1191802" y="2004591"/>
            <a:ext cx="3835675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表单中使用频率最高的标签，没有之一</a:t>
            </a:r>
          </a:p>
        </p:txBody>
      </p:sp>
      <p:sp>
        <p:nvSpPr>
          <p:cNvPr id="23" name="Rectangle 40"/>
          <p:cNvSpPr/>
          <p:nvPr/>
        </p:nvSpPr>
        <p:spPr>
          <a:xfrm>
            <a:off x="7347302" y="3388360"/>
            <a:ext cx="3092013" cy="388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文本域，一般用于多行文本</a:t>
            </a:r>
          </a:p>
        </p:txBody>
      </p:sp>
      <p:grpSp>
        <p:nvGrpSpPr>
          <p:cNvPr id="24" name="Group 14"/>
          <p:cNvGrpSpPr/>
          <p:nvPr/>
        </p:nvGrpSpPr>
        <p:grpSpPr>
          <a:xfrm>
            <a:off x="5123700" y="1828596"/>
            <a:ext cx="4357926" cy="729976"/>
            <a:chOff x="5349226" y="2010956"/>
            <a:chExt cx="4272984" cy="670899"/>
          </a:xfrm>
        </p:grpSpPr>
        <p:sp>
          <p:nvSpPr>
            <p:cNvPr id="25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32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41"/>
            <p:cNvSpPr txBox="1"/>
            <p:nvPr/>
          </p:nvSpPr>
          <p:spPr>
            <a:xfrm>
              <a:off x="6624341" y="2084998"/>
              <a:ext cx="1581504" cy="508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655" dirty="0">
                  <a:solidFill>
                    <a:schemeClr val="bg1"/>
                  </a:solidFill>
                  <a:cs typeface="+mn-ea"/>
                  <a:sym typeface="+mn-lt"/>
                </a:rPr>
                <a:t>Input </a:t>
              </a:r>
              <a:r>
                <a:rPr lang="zh-CN" altLang="en-US" sz="2655" dirty="0">
                  <a:solidFill>
                    <a:schemeClr val="bg1"/>
                  </a:solidFill>
                  <a:cs typeface="+mn-ea"/>
                  <a:sym typeface="+mn-lt"/>
                </a:rPr>
                <a:t>标签</a:t>
              </a:r>
              <a:endParaRPr lang="en-GB" sz="132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Group 15"/>
          <p:cNvGrpSpPr/>
          <p:nvPr/>
        </p:nvGrpSpPr>
        <p:grpSpPr>
          <a:xfrm>
            <a:off x="2710377" y="3248676"/>
            <a:ext cx="4357926" cy="729976"/>
            <a:chOff x="2569789" y="3646467"/>
            <a:chExt cx="4272984" cy="670899"/>
          </a:xfrm>
        </p:grpSpPr>
        <p:sp>
          <p:nvSpPr>
            <p:cNvPr id="33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32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Box 42"/>
            <p:cNvSpPr txBox="1"/>
            <p:nvPr/>
          </p:nvSpPr>
          <p:spPr>
            <a:xfrm>
              <a:off x="3996911" y="3704573"/>
              <a:ext cx="1332663" cy="502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just">
                <a:lnSpc>
                  <a:spcPct val="120000"/>
                </a:lnSpc>
              </a:pPr>
              <a:r>
                <a:rPr lang="en-US" altLang="zh-CN" sz="2655" dirty="0" err="1">
                  <a:solidFill>
                    <a:prstClr val="white"/>
                  </a:solidFill>
                  <a:cs typeface="+mn-ea"/>
                  <a:sym typeface="+mn-lt"/>
                </a:rPr>
                <a:t>textarea</a:t>
              </a:r>
              <a:endParaRPr lang="en-GB" altLang="zh-CN" sz="132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Group 17"/>
          <p:cNvGrpSpPr/>
          <p:nvPr/>
        </p:nvGrpSpPr>
        <p:grpSpPr>
          <a:xfrm>
            <a:off x="5123700" y="4741231"/>
            <a:ext cx="4357926" cy="729976"/>
            <a:chOff x="5349226" y="5365450"/>
            <a:chExt cx="4272984" cy="670899"/>
          </a:xfrm>
        </p:grpSpPr>
        <p:sp>
          <p:nvSpPr>
            <p:cNvPr id="45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rgbClr val="26A6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32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TextBox 43"/>
            <p:cNvSpPr txBox="1"/>
            <p:nvPr/>
          </p:nvSpPr>
          <p:spPr>
            <a:xfrm>
              <a:off x="6877519" y="5438658"/>
              <a:ext cx="919793" cy="502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just">
                <a:lnSpc>
                  <a:spcPct val="120000"/>
                </a:lnSpc>
              </a:pPr>
              <a:r>
                <a:rPr lang="en-US" altLang="zh-CN" sz="2655" dirty="0">
                  <a:solidFill>
                    <a:prstClr val="white"/>
                  </a:solidFill>
                  <a:cs typeface="+mn-ea"/>
                  <a:sym typeface="+mn-lt"/>
                </a:rPr>
                <a:t>select</a:t>
              </a:r>
              <a:endParaRPr lang="en-GB" altLang="zh-CN" sz="132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Rectangle 40"/>
          <p:cNvSpPr/>
          <p:nvPr/>
        </p:nvSpPr>
        <p:spPr>
          <a:xfrm>
            <a:off x="1935464" y="4920271"/>
            <a:ext cx="3092013" cy="388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下拉框，一般用于选项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2" grpId="0"/>
      <p:bldP spid="23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Input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常用的</a:t>
            </a:r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type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属性值</a:t>
            </a: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10299428" y="2336491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39171" y="2649272"/>
            <a:ext cx="4105073" cy="2249019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2243288" y="1036985"/>
            <a:ext cx="1153862" cy="503238"/>
            <a:chOff x="-729480" y="-10202"/>
            <a:chExt cx="1152254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-729480" y="-10202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657346" y="25921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text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1659278" y="166467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文本框</a:t>
            </a: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2415219" y="5144636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file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4011592" y="1036985"/>
            <a:ext cx="1542405" cy="503238"/>
            <a:chOff x="-173376" y="9019"/>
            <a:chExt cx="127876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-96228" y="9019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173376" y="28987"/>
              <a:ext cx="1278761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password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4384687" y="5151549"/>
            <a:ext cx="1107552" cy="503238"/>
            <a:chOff x="97528" y="0"/>
            <a:chExt cx="110600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97528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123416" y="60544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hidden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7021963" y="1036985"/>
            <a:ext cx="1189631" cy="503238"/>
            <a:chOff x="-56078" y="-1294"/>
            <a:chExt cx="118797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-56078" y="-1294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radio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7509007" y="5169121"/>
            <a:ext cx="1170305" cy="503238"/>
            <a:chOff x="0" y="0"/>
            <a:chExt cx="1168674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20292" y="34346"/>
              <a:ext cx="1148382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submit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3543872" y="166467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密码框</a:t>
            </a: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6487548" y="166151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单选框</a:t>
            </a: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802565" y="584171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文件选择</a:t>
            </a: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3708398" y="583853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隐藏域</a:t>
            </a: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6852762" y="583855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提交</a:t>
            </a:r>
          </a:p>
        </p:txBody>
      </p:sp>
      <p:sp>
        <p:nvSpPr>
          <p:cNvPr id="54" name="矩形 60"/>
          <p:cNvSpPr>
            <a:spLocks noChangeArrowheads="1"/>
          </p:cNvSpPr>
          <p:nvPr/>
        </p:nvSpPr>
        <p:spPr bwMode="auto">
          <a:xfrm>
            <a:off x="8411785" y="165301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复选框</a:t>
            </a:r>
          </a:p>
        </p:txBody>
      </p:sp>
      <p:grpSp>
        <p:nvGrpSpPr>
          <p:cNvPr id="55" name="Group 22"/>
          <p:cNvGrpSpPr/>
          <p:nvPr/>
        </p:nvGrpSpPr>
        <p:grpSpPr bwMode="auto">
          <a:xfrm>
            <a:off x="9280960" y="5148234"/>
            <a:ext cx="1133475" cy="503238"/>
            <a:chOff x="25888" y="-33756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6" name="矩形 46"/>
            <p:cNvSpPr>
              <a:spLocks noChangeArrowheads="1"/>
            </p:cNvSpPr>
            <p:nvPr/>
          </p:nvSpPr>
          <p:spPr bwMode="auto">
            <a:xfrm>
              <a:off x="25888" y="-33756"/>
              <a:ext cx="1080120" cy="5040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7" name="文本框 47"/>
            <p:cNvSpPr>
              <a:spLocks noChangeArrowheads="1"/>
            </p:cNvSpPr>
            <p:nvPr/>
          </p:nvSpPr>
          <p:spPr bwMode="auto">
            <a:xfrm>
              <a:off x="77663" y="17892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reset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8" name="矩形 60"/>
          <p:cNvSpPr>
            <a:spLocks noChangeArrowheads="1"/>
          </p:cNvSpPr>
          <p:nvPr/>
        </p:nvSpPr>
        <p:spPr bwMode="auto">
          <a:xfrm>
            <a:off x="8676563" y="583855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重置</a:t>
            </a:r>
          </a:p>
        </p:txBody>
      </p:sp>
      <p:grpSp>
        <p:nvGrpSpPr>
          <p:cNvPr id="62" name="Group 22"/>
          <p:cNvGrpSpPr/>
          <p:nvPr/>
        </p:nvGrpSpPr>
        <p:grpSpPr bwMode="auto">
          <a:xfrm>
            <a:off x="8894409" y="1014162"/>
            <a:ext cx="1381878" cy="503238"/>
            <a:chOff x="-56078" y="-1294"/>
            <a:chExt cx="111814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3" name="矩形 46"/>
            <p:cNvSpPr>
              <a:spLocks noChangeArrowheads="1"/>
            </p:cNvSpPr>
            <p:nvPr/>
          </p:nvSpPr>
          <p:spPr bwMode="auto">
            <a:xfrm>
              <a:off x="-56078" y="-1294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4" name="文本框 47"/>
            <p:cNvSpPr>
              <a:spLocks noChangeArrowheads="1"/>
            </p:cNvSpPr>
            <p:nvPr/>
          </p:nvSpPr>
          <p:spPr bwMode="auto">
            <a:xfrm>
              <a:off x="-18055" y="43060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checkbox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9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99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9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99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99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99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49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6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974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74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5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849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349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375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25" grpId="0"/>
      <p:bldP spid="47" grpId="0"/>
      <p:bldP spid="48" grpId="0"/>
      <p:bldP spid="49" grpId="0"/>
      <p:bldP spid="50" grpId="0"/>
      <p:bldP spid="51" grpId="0"/>
      <p:bldP spid="54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52"/>
          <p:cNvSpPr/>
          <p:nvPr/>
        </p:nvSpPr>
        <p:spPr>
          <a:xfrm>
            <a:off x="390394" y="2869941"/>
            <a:ext cx="2192161" cy="2577367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32" tIns="19032" rIns="19032" bIns="19032" anchor="ctr"/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6" name="Shape 1460"/>
          <p:cNvSpPr/>
          <p:nvPr/>
        </p:nvSpPr>
        <p:spPr>
          <a:xfrm>
            <a:off x="674451" y="1954305"/>
            <a:ext cx="1613717" cy="1665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9032" tIns="19032" rIns="19032" bIns="19032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grpSp>
        <p:nvGrpSpPr>
          <p:cNvPr id="7" name="Group 20"/>
          <p:cNvGrpSpPr/>
          <p:nvPr/>
        </p:nvGrpSpPr>
        <p:grpSpPr>
          <a:xfrm>
            <a:off x="620432" y="1846864"/>
            <a:ext cx="453208" cy="467696"/>
            <a:chOff x="1369087" y="2088729"/>
            <a:chExt cx="474017" cy="474016"/>
          </a:xfrm>
        </p:grpSpPr>
        <p:sp>
          <p:nvSpPr>
            <p:cNvPr id="8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5376" tIns="25376" rIns="25376" bIns="25376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  <p:sp>
          <p:nvSpPr>
            <p:cNvPr id="9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</p:grpSp>
      <p:sp>
        <p:nvSpPr>
          <p:cNvPr id="21" name="Text Placeholder 5"/>
          <p:cNvSpPr txBox="1"/>
          <p:nvPr/>
        </p:nvSpPr>
        <p:spPr>
          <a:xfrm>
            <a:off x="464053" y="2473355"/>
            <a:ext cx="1991684" cy="4676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prstClr val="white"/>
                </a:solidFill>
                <a:cs typeface="+mn-ea"/>
                <a:sym typeface="+mn-lt"/>
              </a:rPr>
              <a:t>placeholder</a:t>
            </a:r>
          </a:p>
        </p:txBody>
      </p:sp>
      <p:sp>
        <p:nvSpPr>
          <p:cNvPr id="22" name="Text Placeholder 6"/>
          <p:cNvSpPr txBox="1"/>
          <p:nvPr/>
        </p:nvSpPr>
        <p:spPr>
          <a:xfrm>
            <a:off x="309107" y="3910799"/>
            <a:ext cx="2320575" cy="11190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 提高用户体验度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Input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标签的其它属性</a:t>
            </a:r>
          </a:p>
        </p:txBody>
      </p:sp>
      <p:sp>
        <p:nvSpPr>
          <p:cNvPr id="41" name="Shape 1452"/>
          <p:cNvSpPr/>
          <p:nvPr/>
        </p:nvSpPr>
        <p:spPr>
          <a:xfrm>
            <a:off x="2808116" y="2869941"/>
            <a:ext cx="2192161" cy="2577367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32" tIns="19032" rIns="19032" bIns="19032" anchor="ctr"/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42" name="Shape 1460"/>
          <p:cNvSpPr/>
          <p:nvPr/>
        </p:nvSpPr>
        <p:spPr>
          <a:xfrm>
            <a:off x="3092173" y="1954305"/>
            <a:ext cx="1613717" cy="1665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9032" tIns="19032" rIns="19032" bIns="19032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grpSp>
        <p:nvGrpSpPr>
          <p:cNvPr id="43" name="Group 20"/>
          <p:cNvGrpSpPr/>
          <p:nvPr/>
        </p:nvGrpSpPr>
        <p:grpSpPr>
          <a:xfrm>
            <a:off x="3038154" y="1846864"/>
            <a:ext cx="453208" cy="467696"/>
            <a:chOff x="1369087" y="2088729"/>
            <a:chExt cx="474017" cy="474016"/>
          </a:xfrm>
        </p:grpSpPr>
        <p:sp>
          <p:nvSpPr>
            <p:cNvPr id="44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5376" tIns="25376" rIns="25376" bIns="25376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  <p:sp>
          <p:nvSpPr>
            <p:cNvPr id="45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</p:grpSp>
      <p:sp>
        <p:nvSpPr>
          <p:cNvPr id="46" name="Text Placeholder 5"/>
          <p:cNvSpPr txBox="1"/>
          <p:nvPr/>
        </p:nvSpPr>
        <p:spPr>
          <a:xfrm>
            <a:off x="2881775" y="2473355"/>
            <a:ext cx="1991684" cy="4676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prstClr val="white"/>
                </a:solidFill>
                <a:cs typeface="+mn-ea"/>
                <a:sym typeface="+mn-lt"/>
              </a:rPr>
              <a:t>name</a:t>
            </a:r>
          </a:p>
        </p:txBody>
      </p:sp>
      <p:sp>
        <p:nvSpPr>
          <p:cNvPr id="47" name="Text Placeholder 6"/>
          <p:cNvSpPr txBox="1"/>
          <p:nvPr/>
        </p:nvSpPr>
        <p:spPr>
          <a:xfrm>
            <a:off x="2831465" y="3910965"/>
            <a:ext cx="2108835" cy="11144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表单中最重要的                            一个属性</a:t>
            </a:r>
          </a:p>
        </p:txBody>
      </p:sp>
      <p:sp>
        <p:nvSpPr>
          <p:cNvPr id="48" name="Shape 1452"/>
          <p:cNvSpPr/>
          <p:nvPr/>
        </p:nvSpPr>
        <p:spPr>
          <a:xfrm>
            <a:off x="5142049" y="2871749"/>
            <a:ext cx="2192161" cy="2577367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32" tIns="19032" rIns="19032" bIns="19032" anchor="ctr"/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49" name="Shape 1460"/>
          <p:cNvSpPr/>
          <p:nvPr/>
        </p:nvSpPr>
        <p:spPr>
          <a:xfrm>
            <a:off x="5426106" y="1956113"/>
            <a:ext cx="1613717" cy="1665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9032" tIns="19032" rIns="19032" bIns="19032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grpSp>
        <p:nvGrpSpPr>
          <p:cNvPr id="50" name="Group 20"/>
          <p:cNvGrpSpPr/>
          <p:nvPr/>
        </p:nvGrpSpPr>
        <p:grpSpPr>
          <a:xfrm>
            <a:off x="5372087" y="1848672"/>
            <a:ext cx="453208" cy="467696"/>
            <a:chOff x="1369087" y="2088729"/>
            <a:chExt cx="474017" cy="474016"/>
          </a:xfrm>
        </p:grpSpPr>
        <p:sp>
          <p:nvSpPr>
            <p:cNvPr id="51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5376" tIns="25376" rIns="25376" bIns="25376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  <p:sp>
          <p:nvSpPr>
            <p:cNvPr id="52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</p:grpSp>
      <p:sp>
        <p:nvSpPr>
          <p:cNvPr id="53" name="Text Placeholder 5"/>
          <p:cNvSpPr txBox="1"/>
          <p:nvPr/>
        </p:nvSpPr>
        <p:spPr>
          <a:xfrm>
            <a:off x="5215708" y="2475163"/>
            <a:ext cx="1991684" cy="4676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prstClr val="white"/>
                </a:solidFill>
                <a:cs typeface="+mn-ea"/>
                <a:sym typeface="+mn-lt"/>
              </a:rPr>
              <a:t>readonly</a:t>
            </a:r>
          </a:p>
        </p:txBody>
      </p:sp>
      <p:sp>
        <p:nvSpPr>
          <p:cNvPr id="54" name="Text Placeholder 6"/>
          <p:cNvSpPr txBox="1"/>
          <p:nvPr/>
        </p:nvSpPr>
        <p:spPr>
          <a:xfrm>
            <a:off x="5165537" y="3912607"/>
            <a:ext cx="2320575" cy="11190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   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只读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5" name="Shape 1452"/>
          <p:cNvSpPr/>
          <p:nvPr/>
        </p:nvSpPr>
        <p:spPr>
          <a:xfrm>
            <a:off x="7572138" y="2869941"/>
            <a:ext cx="2192161" cy="2577367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32" tIns="19032" rIns="19032" bIns="19032" anchor="ctr"/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56" name="Shape 1460"/>
          <p:cNvSpPr/>
          <p:nvPr/>
        </p:nvSpPr>
        <p:spPr>
          <a:xfrm>
            <a:off x="7856195" y="1954305"/>
            <a:ext cx="1613717" cy="1665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9032" tIns="19032" rIns="19032" bIns="19032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grpSp>
        <p:nvGrpSpPr>
          <p:cNvPr id="57" name="Group 20"/>
          <p:cNvGrpSpPr/>
          <p:nvPr/>
        </p:nvGrpSpPr>
        <p:grpSpPr>
          <a:xfrm>
            <a:off x="7802176" y="1846864"/>
            <a:ext cx="453208" cy="467696"/>
            <a:chOff x="1369087" y="2088729"/>
            <a:chExt cx="474017" cy="474016"/>
          </a:xfrm>
        </p:grpSpPr>
        <p:sp>
          <p:nvSpPr>
            <p:cNvPr id="58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5376" tIns="25376" rIns="25376" bIns="25376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  <p:sp>
          <p:nvSpPr>
            <p:cNvPr id="59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</p:grpSp>
      <p:sp>
        <p:nvSpPr>
          <p:cNvPr id="60" name="Text Placeholder 5"/>
          <p:cNvSpPr txBox="1"/>
          <p:nvPr/>
        </p:nvSpPr>
        <p:spPr>
          <a:xfrm>
            <a:off x="7645797" y="2473355"/>
            <a:ext cx="1991684" cy="4676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prstClr val="white"/>
                </a:solidFill>
                <a:cs typeface="+mn-ea"/>
                <a:sym typeface="+mn-lt"/>
              </a:rPr>
              <a:t>disabled</a:t>
            </a:r>
          </a:p>
        </p:txBody>
      </p:sp>
      <p:sp>
        <p:nvSpPr>
          <p:cNvPr id="61" name="Text Placeholder 6"/>
          <p:cNvSpPr txBox="1"/>
          <p:nvPr/>
        </p:nvSpPr>
        <p:spPr>
          <a:xfrm>
            <a:off x="7595626" y="3910799"/>
            <a:ext cx="2320575" cy="11190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    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禁用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9" name="Shape 1452"/>
          <p:cNvSpPr/>
          <p:nvPr/>
        </p:nvSpPr>
        <p:spPr>
          <a:xfrm>
            <a:off x="9899152" y="2869941"/>
            <a:ext cx="2192161" cy="2577367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32" tIns="19032" rIns="19032" bIns="19032" anchor="ctr"/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sp>
        <p:nvSpPr>
          <p:cNvPr id="70" name="Shape 1460"/>
          <p:cNvSpPr/>
          <p:nvPr/>
        </p:nvSpPr>
        <p:spPr>
          <a:xfrm>
            <a:off x="10183209" y="1954305"/>
            <a:ext cx="1613717" cy="1665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9032" tIns="19032" rIns="19032" bIns="19032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0">
              <a:cs typeface="+mn-ea"/>
              <a:sym typeface="+mn-lt"/>
            </a:endParaRPr>
          </a:p>
        </p:txBody>
      </p:sp>
      <p:grpSp>
        <p:nvGrpSpPr>
          <p:cNvPr id="71" name="Group 20"/>
          <p:cNvGrpSpPr/>
          <p:nvPr/>
        </p:nvGrpSpPr>
        <p:grpSpPr>
          <a:xfrm>
            <a:off x="10129190" y="1846864"/>
            <a:ext cx="453208" cy="467696"/>
            <a:chOff x="1369087" y="2088729"/>
            <a:chExt cx="474017" cy="474016"/>
          </a:xfrm>
        </p:grpSpPr>
        <p:sp>
          <p:nvSpPr>
            <p:cNvPr id="72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5376" tIns="25376" rIns="25376" bIns="25376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  <p:sp>
          <p:nvSpPr>
            <p:cNvPr id="73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30">
                <a:cs typeface="+mn-ea"/>
                <a:sym typeface="+mn-lt"/>
              </a:endParaRPr>
            </a:p>
          </p:txBody>
        </p:sp>
      </p:grpSp>
      <p:sp>
        <p:nvSpPr>
          <p:cNvPr id="74" name="Text Placeholder 5"/>
          <p:cNvSpPr txBox="1"/>
          <p:nvPr/>
        </p:nvSpPr>
        <p:spPr>
          <a:xfrm>
            <a:off x="9972811" y="2473355"/>
            <a:ext cx="1991684" cy="4676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prstClr val="white"/>
                </a:solidFill>
                <a:cs typeface="+mn-ea"/>
                <a:sym typeface="+mn-lt"/>
              </a:rPr>
              <a:t>value</a:t>
            </a:r>
          </a:p>
        </p:txBody>
      </p:sp>
      <p:sp>
        <p:nvSpPr>
          <p:cNvPr id="75" name="Text Placeholder 6"/>
          <p:cNvSpPr txBox="1"/>
          <p:nvPr/>
        </p:nvSpPr>
        <p:spPr>
          <a:xfrm>
            <a:off x="9922640" y="3910799"/>
            <a:ext cx="2320575" cy="11190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   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input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的值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21" grpId="0" build="p"/>
      <p:bldP spid="22" grpId="0" build="p"/>
      <p:bldP spid="31" grpId="0"/>
      <p:bldP spid="41" grpId="0" animBg="1"/>
      <p:bldP spid="42" grpId="0" animBg="1"/>
      <p:bldP spid="46" grpId="0" build="p"/>
      <p:bldP spid="47" grpId="0" build="p"/>
      <p:bldP spid="48" grpId="0" animBg="1"/>
      <p:bldP spid="49" grpId="0" animBg="1"/>
      <p:bldP spid="53" grpId="0" build="p"/>
      <p:bldP spid="54" grpId="0" build="p"/>
      <p:bldP spid="55" grpId="0" animBg="1"/>
      <p:bldP spid="56" grpId="0" animBg="1"/>
      <p:bldP spid="60" grpId="0" build="p"/>
      <p:bldP spid="61" grpId="0" build="p"/>
      <p:bldP spid="69" grpId="0" animBg="1"/>
      <p:bldP spid="70" grpId="0" animBg="1"/>
      <p:bldP spid="74" grpId="0" build="p"/>
      <p:bldP spid="7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select 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下拉框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4250691" y="1397786"/>
            <a:ext cx="4151483" cy="4151483"/>
            <a:chOff x="4249896" y="1397785"/>
            <a:chExt cx="4151483" cy="4151483"/>
          </a:xfrm>
        </p:grpSpPr>
        <p:sp>
          <p:nvSpPr>
            <p:cNvPr id="55" name="椭圆 54"/>
            <p:cNvSpPr/>
            <p:nvPr/>
          </p:nvSpPr>
          <p:spPr>
            <a:xfrm>
              <a:off x="4249896" y="2533293"/>
              <a:ext cx="4151483" cy="1880468"/>
            </a:xfrm>
            <a:prstGeom prst="ellipse">
              <a:avLst/>
            </a:prstGeom>
            <a:noFill/>
            <a:ln w="38100" cap="rnd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1285240">
                <a:lnSpc>
                  <a:spcPct val="120000"/>
                </a:lnSpc>
              </a:pPr>
              <a:endParaRPr lang="zh-CN" altLang="en-US" sz="9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rot="5400000">
              <a:off x="4245081" y="2533293"/>
              <a:ext cx="4151483" cy="1880468"/>
            </a:xfrm>
            <a:prstGeom prst="ellipse">
              <a:avLst/>
            </a:prstGeom>
            <a:noFill/>
            <a:ln w="38100" cap="rnd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1285240">
                <a:lnSpc>
                  <a:spcPct val="120000"/>
                </a:lnSpc>
              </a:pPr>
              <a:endParaRPr lang="zh-CN" altLang="en-US" sz="9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682150" y="1916833"/>
            <a:ext cx="1572738" cy="1433829"/>
            <a:chOff x="4681356" y="1916832"/>
            <a:chExt cx="1572738" cy="1433829"/>
          </a:xfrm>
        </p:grpSpPr>
        <p:sp>
          <p:nvSpPr>
            <p:cNvPr id="58" name="椭圆 57"/>
            <p:cNvSpPr/>
            <p:nvPr/>
          </p:nvSpPr>
          <p:spPr>
            <a:xfrm>
              <a:off x="4757433" y="1916832"/>
              <a:ext cx="1433829" cy="1433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>
                <a:lnSpc>
                  <a:spcPct val="120000"/>
                </a:lnSpc>
              </a:pPr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9" name="MH_Title_1"/>
            <p:cNvSpPr txBox="1">
              <a:spLocks noChangeArrowheads="1"/>
            </p:cNvSpPr>
            <p:nvPr/>
          </p:nvSpPr>
          <p:spPr bwMode="auto">
            <a:xfrm>
              <a:off x="4681356" y="2217992"/>
              <a:ext cx="1572738" cy="63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latinLnBrk="1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lang="zh-CN" altLang="en-US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0" name="文本框 30"/>
          <p:cNvSpPr txBox="1"/>
          <p:nvPr/>
        </p:nvSpPr>
        <p:spPr>
          <a:xfrm>
            <a:off x="2214449" y="1636438"/>
            <a:ext cx="175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下拉选项</a:t>
            </a:r>
          </a:p>
        </p:txBody>
      </p:sp>
      <p:sp>
        <p:nvSpPr>
          <p:cNvPr id="61" name="文本框 31"/>
          <p:cNvSpPr txBox="1"/>
          <p:nvPr/>
        </p:nvSpPr>
        <p:spPr>
          <a:xfrm>
            <a:off x="1342678" y="2163961"/>
            <a:ext cx="2722658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下拉框的基本标签，有多少个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option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就有多少个下拉选项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6527254" y="1916833"/>
            <a:ext cx="1581863" cy="1433829"/>
            <a:chOff x="6526460" y="1916832"/>
            <a:chExt cx="1581863" cy="1433829"/>
          </a:xfrm>
        </p:grpSpPr>
        <p:sp>
          <p:nvSpPr>
            <p:cNvPr id="63" name="椭圆 62"/>
            <p:cNvSpPr/>
            <p:nvPr/>
          </p:nvSpPr>
          <p:spPr>
            <a:xfrm>
              <a:off x="6526460" y="1916832"/>
              <a:ext cx="1433829" cy="14338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>
                <a:lnSpc>
                  <a:spcPct val="120000"/>
                </a:lnSpc>
              </a:pPr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4" name="MH_Title_1"/>
            <p:cNvSpPr txBox="1">
              <a:spLocks noChangeArrowheads="1"/>
            </p:cNvSpPr>
            <p:nvPr/>
          </p:nvSpPr>
          <p:spPr bwMode="auto">
            <a:xfrm>
              <a:off x="6535585" y="2217991"/>
              <a:ext cx="1572738" cy="63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latinLnBrk="1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selected</a:t>
              </a:r>
              <a:endParaRPr lang="zh-CN" altLang="en-US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5" name="文本框 42"/>
          <p:cNvSpPr txBox="1"/>
          <p:nvPr/>
        </p:nvSpPr>
        <p:spPr>
          <a:xfrm>
            <a:off x="8909710" y="1462199"/>
            <a:ext cx="175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下拉状态</a:t>
            </a:r>
          </a:p>
        </p:txBody>
      </p:sp>
      <p:sp>
        <p:nvSpPr>
          <p:cNvPr id="66" name="文本框 43"/>
          <p:cNvSpPr txBox="1"/>
          <p:nvPr/>
        </p:nvSpPr>
        <p:spPr>
          <a:xfrm>
            <a:off x="8781598" y="1974668"/>
            <a:ext cx="2708181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表示选中某个下拉选项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4735686" y="3640586"/>
            <a:ext cx="1572738" cy="1433829"/>
            <a:chOff x="4734892" y="3640585"/>
            <a:chExt cx="1572738" cy="1433829"/>
          </a:xfrm>
        </p:grpSpPr>
        <p:sp>
          <p:nvSpPr>
            <p:cNvPr id="68" name="椭圆 67"/>
            <p:cNvSpPr/>
            <p:nvPr/>
          </p:nvSpPr>
          <p:spPr>
            <a:xfrm>
              <a:off x="4757433" y="3640585"/>
              <a:ext cx="1433829" cy="14338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>
                <a:lnSpc>
                  <a:spcPct val="120000"/>
                </a:lnSpc>
              </a:pPr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9" name="MH_Title_1"/>
            <p:cNvSpPr txBox="1">
              <a:spLocks noChangeArrowheads="1"/>
            </p:cNvSpPr>
            <p:nvPr/>
          </p:nvSpPr>
          <p:spPr bwMode="auto">
            <a:xfrm>
              <a:off x="4734892" y="4042198"/>
              <a:ext cx="1572738" cy="63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latinLnBrk="1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size</a:t>
              </a:r>
              <a:endParaRPr lang="zh-CN" altLang="en-US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0" name="文本框 32"/>
          <p:cNvSpPr txBox="1"/>
          <p:nvPr/>
        </p:nvSpPr>
        <p:spPr>
          <a:xfrm>
            <a:off x="2189065" y="4389296"/>
            <a:ext cx="175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下拉框显示</a:t>
            </a:r>
          </a:p>
        </p:txBody>
      </p:sp>
      <p:sp>
        <p:nvSpPr>
          <p:cNvPr id="71" name="文本框 33"/>
          <p:cNvSpPr txBox="1"/>
          <p:nvPr/>
        </p:nvSpPr>
        <p:spPr>
          <a:xfrm>
            <a:off x="1317294" y="4916819"/>
            <a:ext cx="272265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表示下拉框，显示多少个，默认为一个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6457799" y="3625867"/>
            <a:ext cx="1572738" cy="1433829"/>
            <a:chOff x="6457005" y="3625866"/>
            <a:chExt cx="1572738" cy="1433829"/>
          </a:xfrm>
        </p:grpSpPr>
        <p:sp>
          <p:nvSpPr>
            <p:cNvPr id="73" name="椭圆 72"/>
            <p:cNvSpPr/>
            <p:nvPr/>
          </p:nvSpPr>
          <p:spPr>
            <a:xfrm>
              <a:off x="6526460" y="3625866"/>
              <a:ext cx="1433829" cy="14338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>
                <a:lnSpc>
                  <a:spcPct val="120000"/>
                </a:lnSpc>
              </a:pPr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4" name="MH_Title_1"/>
            <p:cNvSpPr txBox="1">
              <a:spLocks noChangeArrowheads="1"/>
            </p:cNvSpPr>
            <p:nvPr/>
          </p:nvSpPr>
          <p:spPr bwMode="auto">
            <a:xfrm>
              <a:off x="6457005" y="3956020"/>
              <a:ext cx="1572738" cy="63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latinLnBrk="1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name</a:t>
              </a:r>
              <a:endParaRPr lang="zh-CN" altLang="en-US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5" name="文本框 40"/>
          <p:cNvSpPr txBox="1"/>
          <p:nvPr/>
        </p:nvSpPr>
        <p:spPr>
          <a:xfrm>
            <a:off x="8879840" y="4158464"/>
            <a:ext cx="21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下拉框的名字</a:t>
            </a:r>
          </a:p>
        </p:txBody>
      </p:sp>
      <p:sp>
        <p:nvSpPr>
          <p:cNvPr id="76" name="文本框 41"/>
          <p:cNvSpPr txBox="1"/>
          <p:nvPr/>
        </p:nvSpPr>
        <p:spPr>
          <a:xfrm>
            <a:off x="8751728" y="4670933"/>
            <a:ext cx="270818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表示下拉框向后台提交数据的时候，所传的名字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24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24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24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74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74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74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0" grpId="0"/>
      <p:bldP spid="61" grpId="0"/>
      <p:bldP spid="65" grpId="0"/>
      <p:bldP spid="66" grpId="0"/>
      <p:bldP spid="70" grpId="0"/>
      <p:bldP spid="71" grpId="0"/>
      <p:bldP spid="75" grpId="0"/>
      <p:bldP spid="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03758" y="2085738"/>
            <a:ext cx="3427258" cy="2166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44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Html</a:t>
            </a:r>
            <a:endParaRPr lang="zh-CN" altLang="en-US" sz="44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表单中常用的标签</a:t>
            </a:r>
          </a:p>
        </p:txBody>
      </p:sp>
      <p:cxnSp>
        <p:nvCxnSpPr>
          <p:cNvPr id="21" name="直接连接符 7"/>
          <p:cNvCxnSpPr/>
          <p:nvPr/>
        </p:nvCxnSpPr>
        <p:spPr>
          <a:xfrm>
            <a:off x="6078662" y="998807"/>
            <a:ext cx="0" cy="531490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3"/>
          <p:cNvSpPr/>
          <p:nvPr/>
        </p:nvSpPr>
        <p:spPr>
          <a:xfrm>
            <a:off x="1647822" y="1969109"/>
            <a:ext cx="3377960" cy="46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给表单设置分组</a:t>
            </a:r>
          </a:p>
        </p:txBody>
      </p:sp>
      <p:sp>
        <p:nvSpPr>
          <p:cNvPr id="23" name="Rectangle 40"/>
          <p:cNvSpPr/>
          <p:nvPr/>
        </p:nvSpPr>
        <p:spPr>
          <a:xfrm>
            <a:off x="7223778" y="3354250"/>
            <a:ext cx="3092013" cy="46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设置分组表单的标题</a:t>
            </a:r>
          </a:p>
        </p:txBody>
      </p:sp>
      <p:grpSp>
        <p:nvGrpSpPr>
          <p:cNvPr id="24" name="Group 14"/>
          <p:cNvGrpSpPr/>
          <p:nvPr/>
        </p:nvGrpSpPr>
        <p:grpSpPr>
          <a:xfrm>
            <a:off x="5123700" y="1828596"/>
            <a:ext cx="4357926" cy="729976"/>
            <a:chOff x="5349226" y="2010956"/>
            <a:chExt cx="4272984" cy="670899"/>
          </a:xfrm>
        </p:grpSpPr>
        <p:sp>
          <p:nvSpPr>
            <p:cNvPr id="25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32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41"/>
            <p:cNvSpPr txBox="1"/>
            <p:nvPr/>
          </p:nvSpPr>
          <p:spPr>
            <a:xfrm>
              <a:off x="6455379" y="2084998"/>
              <a:ext cx="1919431" cy="535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655" dirty="0" err="1">
                  <a:solidFill>
                    <a:schemeClr val="bg1"/>
                  </a:solidFill>
                  <a:cs typeface="+mn-ea"/>
                  <a:sym typeface="+mn-lt"/>
                </a:rPr>
                <a:t>fieldset</a:t>
              </a:r>
              <a:r>
                <a:rPr lang="en-US" altLang="zh-CN" sz="2655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zh-CN" altLang="en-US" sz="2655" dirty="0">
                  <a:solidFill>
                    <a:schemeClr val="bg1"/>
                  </a:solidFill>
                  <a:cs typeface="+mn-ea"/>
                  <a:sym typeface="+mn-lt"/>
                </a:rPr>
                <a:t>标签</a:t>
              </a:r>
              <a:endParaRPr lang="en-GB" sz="132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Group 15"/>
          <p:cNvGrpSpPr/>
          <p:nvPr/>
        </p:nvGrpSpPr>
        <p:grpSpPr>
          <a:xfrm>
            <a:off x="2710377" y="3248676"/>
            <a:ext cx="4357926" cy="729976"/>
            <a:chOff x="2569789" y="3646467"/>
            <a:chExt cx="4272984" cy="670899"/>
          </a:xfrm>
        </p:grpSpPr>
        <p:sp>
          <p:nvSpPr>
            <p:cNvPr id="33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32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Box 42"/>
            <p:cNvSpPr txBox="1"/>
            <p:nvPr/>
          </p:nvSpPr>
          <p:spPr>
            <a:xfrm>
              <a:off x="4115518" y="3704573"/>
              <a:ext cx="1095453" cy="502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just">
                <a:lnSpc>
                  <a:spcPct val="120000"/>
                </a:lnSpc>
              </a:pPr>
              <a:r>
                <a:rPr lang="en-US" altLang="zh-CN" sz="2655" dirty="0">
                  <a:solidFill>
                    <a:prstClr val="white"/>
                  </a:solidFill>
                  <a:cs typeface="+mn-ea"/>
                  <a:sym typeface="+mn-lt"/>
                </a:rPr>
                <a:t>legend</a:t>
              </a:r>
              <a:endParaRPr lang="en-GB" altLang="zh-CN" sz="132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Group 17"/>
          <p:cNvGrpSpPr/>
          <p:nvPr/>
        </p:nvGrpSpPr>
        <p:grpSpPr>
          <a:xfrm>
            <a:off x="5123700" y="4741231"/>
            <a:ext cx="4357926" cy="729976"/>
            <a:chOff x="5349226" y="5365450"/>
            <a:chExt cx="4272984" cy="670899"/>
          </a:xfrm>
        </p:grpSpPr>
        <p:sp>
          <p:nvSpPr>
            <p:cNvPr id="45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rgbClr val="26A6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32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TextBox 43"/>
            <p:cNvSpPr txBox="1"/>
            <p:nvPr/>
          </p:nvSpPr>
          <p:spPr>
            <a:xfrm>
              <a:off x="6905812" y="5438658"/>
              <a:ext cx="863209" cy="502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just">
                <a:lnSpc>
                  <a:spcPct val="120000"/>
                </a:lnSpc>
              </a:pPr>
              <a:r>
                <a:rPr lang="en-US" altLang="zh-CN" sz="2655" dirty="0">
                  <a:solidFill>
                    <a:prstClr val="white"/>
                  </a:solidFill>
                  <a:cs typeface="+mn-ea"/>
                  <a:sym typeface="+mn-lt"/>
                </a:rPr>
                <a:t>label</a:t>
              </a:r>
              <a:endParaRPr lang="en-GB" altLang="zh-CN" sz="132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Rectangle 40"/>
          <p:cNvSpPr/>
          <p:nvPr/>
        </p:nvSpPr>
        <p:spPr>
          <a:xfrm>
            <a:off x="1921196" y="4863236"/>
            <a:ext cx="3092013" cy="46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提高用户体验度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2" grpId="0"/>
      <p:bldP spid="23" grpId="0"/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代码贴图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800" y="718451"/>
            <a:ext cx="8190533" cy="5887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代码效果贴图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18" y="751952"/>
            <a:ext cx="5541963" cy="5862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A50059-CB0C-4865-8059-16B6C8ECF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879" y="880144"/>
            <a:ext cx="7854846" cy="4563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HTML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是什么</a:t>
            </a: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3652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907905" y="2048734"/>
            <a:ext cx="2762199" cy="620115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超文本标记语言（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HyperText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Markup Language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，简称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HTML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） </a:t>
            </a: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8245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HTML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4875999" y="3639435"/>
            <a:ext cx="2514292" cy="92224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HTML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是一门标记语言，标记语言由一套标记标签组成，学习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HTML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，其实就是学习标签</a:t>
            </a:r>
          </a:p>
        </p:txBody>
      </p:sp>
      <p:sp>
        <p:nvSpPr>
          <p:cNvPr id="45" name="TextBox 170"/>
          <p:cNvSpPr txBox="1"/>
          <p:nvPr/>
        </p:nvSpPr>
        <p:spPr>
          <a:xfrm>
            <a:off x="4721255" y="3153410"/>
            <a:ext cx="3104487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怎么学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HTML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194560" y="5247005"/>
            <a:ext cx="3583305" cy="918210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编辑器 ： 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Pycharm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              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   浏览器 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Chrome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Firefox</a:t>
            </a:r>
          </a:p>
          <a:p>
            <a:pPr lvl="0" algn="ctr">
              <a:lnSpc>
                <a:spcPct val="130000"/>
              </a:lnSpc>
              <a:defRPr/>
            </a:pP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开发工具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66883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197691" y="4553305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2202" y="516608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bldLvl="0" animBg="1"/>
      <p:bldP spid="25" grpId="0" animBg="1"/>
      <p:bldP spid="28" grpId="0" animBg="1"/>
      <p:bldP spid="29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bldLvl="0" animBg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HTML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的基本结构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19" y="825909"/>
            <a:ext cx="8553089" cy="54618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HTML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的基本模板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470" y="1292860"/>
            <a:ext cx="9519285" cy="395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03758" y="2257860"/>
            <a:ext cx="3427258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常用标签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2701964" y="2904636"/>
            <a:ext cx="1526916" cy="3953364"/>
          </a:xfrm>
          <a:custGeom>
            <a:avLst/>
            <a:gdLst>
              <a:gd name="T0" fmla="*/ 376 w 376"/>
              <a:gd name="T1" fmla="*/ 145 h 979"/>
              <a:gd name="T2" fmla="*/ 227 w 376"/>
              <a:gd name="T3" fmla="*/ 385 h 979"/>
              <a:gd name="T4" fmla="*/ 189 w 376"/>
              <a:gd name="T5" fmla="*/ 0 h 979"/>
              <a:gd name="T6" fmla="*/ 198 w 376"/>
              <a:gd name="T7" fmla="*/ 104 h 979"/>
              <a:gd name="T8" fmla="*/ 188 w 376"/>
              <a:gd name="T9" fmla="*/ 513 h 979"/>
              <a:gd name="T10" fmla="*/ 0 w 376"/>
              <a:gd name="T11" fmla="*/ 272 h 979"/>
              <a:gd name="T12" fmla="*/ 184 w 376"/>
              <a:gd name="T13" fmla="*/ 548 h 979"/>
              <a:gd name="T14" fmla="*/ 90 w 376"/>
              <a:gd name="T15" fmla="*/ 979 h 979"/>
              <a:gd name="T16" fmla="*/ 161 w 376"/>
              <a:gd name="T17" fmla="*/ 979 h 979"/>
              <a:gd name="T18" fmla="*/ 227 w 376"/>
              <a:gd name="T19" fmla="*/ 415 h 979"/>
              <a:gd name="T20" fmla="*/ 376 w 376"/>
              <a:gd name="T21" fmla="*/ 145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6" h="979">
                <a:moveTo>
                  <a:pt x="376" y="145"/>
                </a:moveTo>
                <a:cubicBezTo>
                  <a:pt x="227" y="385"/>
                  <a:pt x="227" y="385"/>
                  <a:pt x="227" y="385"/>
                </a:cubicBezTo>
                <a:cubicBezTo>
                  <a:pt x="222" y="156"/>
                  <a:pt x="189" y="0"/>
                  <a:pt x="189" y="0"/>
                </a:cubicBezTo>
                <a:cubicBezTo>
                  <a:pt x="189" y="0"/>
                  <a:pt x="189" y="0"/>
                  <a:pt x="198" y="104"/>
                </a:cubicBezTo>
                <a:cubicBezTo>
                  <a:pt x="205" y="198"/>
                  <a:pt x="204" y="350"/>
                  <a:pt x="188" y="513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272"/>
                  <a:pt x="132" y="479"/>
                  <a:pt x="184" y="548"/>
                </a:cubicBezTo>
                <a:cubicBezTo>
                  <a:pt x="167" y="696"/>
                  <a:pt x="137" y="851"/>
                  <a:pt x="90" y="979"/>
                </a:cubicBezTo>
                <a:cubicBezTo>
                  <a:pt x="161" y="979"/>
                  <a:pt x="161" y="979"/>
                  <a:pt x="161" y="979"/>
                </a:cubicBezTo>
                <a:cubicBezTo>
                  <a:pt x="213" y="777"/>
                  <a:pt x="228" y="579"/>
                  <a:pt x="227" y="415"/>
                </a:cubicBezTo>
                <a:cubicBezTo>
                  <a:pt x="259" y="366"/>
                  <a:pt x="376" y="145"/>
                  <a:pt x="376" y="14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92912" y="2694127"/>
            <a:ext cx="678575" cy="678575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923341" y="3839132"/>
            <a:ext cx="559944" cy="559944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07465" y="4747184"/>
            <a:ext cx="504714" cy="504714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121818" y="4419400"/>
            <a:ext cx="504714" cy="504714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30719" y="3885467"/>
            <a:ext cx="645976" cy="645976"/>
          </a:xfrm>
          <a:prstGeom prst="ellipse">
            <a:avLst/>
          </a:prstGeom>
          <a:solidFill>
            <a:schemeClr val="accent3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17387" y="3741581"/>
            <a:ext cx="299884" cy="2998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849413" y="4591664"/>
            <a:ext cx="362909" cy="362909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53212" y="2022672"/>
            <a:ext cx="233044" cy="233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87267" y="3961406"/>
            <a:ext cx="233044" cy="2330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62472" y="3835733"/>
            <a:ext cx="678575" cy="678575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11412" y="3229283"/>
            <a:ext cx="436115" cy="436115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86121" y="4606533"/>
            <a:ext cx="383103" cy="383103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012165" y="2975768"/>
            <a:ext cx="173078" cy="173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94363" y="3471248"/>
            <a:ext cx="285071" cy="285071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4995" y="3408805"/>
            <a:ext cx="516976" cy="51697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30324" y="4221858"/>
            <a:ext cx="516976" cy="516976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969408" y="2237199"/>
            <a:ext cx="456928" cy="456928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396085" y="3519822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053731" y="2825264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236903" y="3425358"/>
            <a:ext cx="452688" cy="45268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400234" y="4810983"/>
            <a:ext cx="504714" cy="50471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40244" y="4694086"/>
            <a:ext cx="507644" cy="507644"/>
          </a:xfrm>
          <a:prstGeom prst="ellipse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44100" y="4077324"/>
            <a:ext cx="536812" cy="536812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38200" y="3884111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463201" y="2392268"/>
            <a:ext cx="309557" cy="3095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14821" y="2435767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82194" y="1827207"/>
            <a:ext cx="1408977" cy="1408977"/>
          </a:xfrm>
          <a:prstGeom prst="ellips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cs typeface="+mn-ea"/>
              <a:sym typeface="+mn-l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730696" y="3274811"/>
            <a:ext cx="1408977" cy="1408977"/>
          </a:xfrm>
          <a:prstGeom prst="ellipse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686163" y="4058095"/>
            <a:ext cx="1408977" cy="1408977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751309" y="2548325"/>
            <a:ext cx="1408977" cy="1408977"/>
          </a:xfrm>
          <a:prstGeom prst="ellipse">
            <a:avLst/>
          </a:pr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000" dirty="0">
              <a:cs typeface="+mn-ea"/>
              <a:sym typeface="+mn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559146" y="3245685"/>
            <a:ext cx="285071" cy="285071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08895" y="3744014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cs typeface="+mn-ea"/>
                <a:sym typeface="+mn-lt"/>
              </a:rPr>
              <a:t>列表标签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60393" y="2288243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cs typeface="+mn-ea"/>
                <a:sym typeface="+mn-lt"/>
              </a:rPr>
              <a:t>标题标签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94110" y="3013047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cs typeface="+mn-ea"/>
                <a:sym typeface="+mn-lt"/>
              </a:rPr>
              <a:t>段落标签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86163" y="4561729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cs typeface="+mn-ea"/>
                <a:sym typeface="+mn-lt"/>
              </a:rPr>
              <a:t>div </a:t>
            </a:r>
            <a:r>
              <a:rPr lang="zh-CN" altLang="en-US" sz="2400" b="1" dirty="0">
                <a:solidFill>
                  <a:prstClr val="white"/>
                </a:solidFill>
                <a:cs typeface="+mn-ea"/>
                <a:sym typeface="+mn-lt"/>
              </a:rPr>
              <a:t>标签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6" name="MH_Text_1"/>
          <p:cNvSpPr/>
          <p:nvPr>
            <p:custDataLst>
              <p:tags r:id="rId1"/>
            </p:custDataLst>
          </p:nvPr>
        </p:nvSpPr>
        <p:spPr>
          <a:xfrm>
            <a:off x="7280571" y="1986122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标题标签 </a:t>
            </a: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(header)</a:t>
            </a:r>
          </a:p>
        </p:txBody>
      </p:sp>
      <p:sp>
        <p:nvSpPr>
          <p:cNvPr id="57" name="MH_Text_1"/>
          <p:cNvSpPr/>
          <p:nvPr>
            <p:custDataLst>
              <p:tags r:id="rId2"/>
            </p:custDataLst>
          </p:nvPr>
        </p:nvSpPr>
        <p:spPr>
          <a:xfrm>
            <a:off x="6924493" y="2435650"/>
            <a:ext cx="396044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一般用在文章的标题，有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h1~h6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8" name="MH_Text_1"/>
          <p:cNvSpPr/>
          <p:nvPr>
            <p:custDataLst>
              <p:tags r:id="rId3"/>
            </p:custDataLst>
          </p:nvPr>
        </p:nvSpPr>
        <p:spPr>
          <a:xfrm>
            <a:off x="7290634" y="3018418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段落标签 </a:t>
            </a: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(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Paragraph</a:t>
            </a: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59" name="MH_Text_1"/>
          <p:cNvSpPr/>
          <p:nvPr>
            <p:custDataLst>
              <p:tags r:id="rId4"/>
            </p:custDataLst>
          </p:nvPr>
        </p:nvSpPr>
        <p:spPr>
          <a:xfrm>
            <a:off x="7017155" y="3425517"/>
            <a:ext cx="396044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会把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HTML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文档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分割成若干段落</a:t>
            </a:r>
          </a:p>
        </p:txBody>
      </p:sp>
      <p:sp>
        <p:nvSpPr>
          <p:cNvPr id="60" name="MH_Text_1"/>
          <p:cNvSpPr/>
          <p:nvPr>
            <p:custDataLst>
              <p:tags r:id="rId5"/>
            </p:custDataLst>
          </p:nvPr>
        </p:nvSpPr>
        <p:spPr>
          <a:xfrm>
            <a:off x="7283438" y="4075443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列表标签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MH_Text_1"/>
          <p:cNvSpPr/>
          <p:nvPr>
            <p:custDataLst>
              <p:tags r:id="rId6"/>
            </p:custDataLst>
          </p:nvPr>
        </p:nvSpPr>
        <p:spPr>
          <a:xfrm>
            <a:off x="7009958" y="4482541"/>
            <a:ext cx="4887074" cy="63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      列表标签分为：有序列表、无序列表以及定义列表</a:t>
            </a:r>
          </a:p>
        </p:txBody>
      </p:sp>
      <p:sp>
        <p:nvSpPr>
          <p:cNvPr id="62" name="MH_Text_1"/>
          <p:cNvSpPr/>
          <p:nvPr>
            <p:custDataLst>
              <p:tags r:id="rId7"/>
            </p:custDataLst>
          </p:nvPr>
        </p:nvSpPr>
        <p:spPr>
          <a:xfrm>
            <a:off x="7288289" y="5196565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div </a:t>
            </a: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标签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MH_Text_1"/>
          <p:cNvSpPr/>
          <p:nvPr>
            <p:custDataLst>
              <p:tags r:id="rId8"/>
            </p:custDataLst>
          </p:nvPr>
        </p:nvSpPr>
        <p:spPr>
          <a:xfrm>
            <a:off x="6463602" y="5568650"/>
            <a:ext cx="4882222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用于分化一个一个的区域</a:t>
            </a:r>
          </a:p>
        </p:txBody>
      </p:sp>
      <p:sp>
        <p:nvSpPr>
          <p:cNvPr id="47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常用标签之块级标签</a:t>
            </a: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500"/>
                            </p:stCondLst>
                            <p:childTnLst>
                              <p:par>
                                <p:cTn id="2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8" grpId="0" animBg="1"/>
      <p:bldP spid="43" grpId="0" animBg="1"/>
      <p:bldP spid="46" grpId="0" animBg="1"/>
      <p:bldP spid="48" grpId="0" animBg="1"/>
      <p:bldP spid="49" grpId="0"/>
      <p:bldP spid="50" grpId="0"/>
      <p:bldP spid="51" grpId="0"/>
      <p:bldP spid="52" grpId="0"/>
      <p:bldP spid="56" grpId="0"/>
      <p:bldP spid="57" grpId="0" bldLvl="0" animBg="1"/>
      <p:bldP spid="58" grpId="0"/>
      <p:bldP spid="59" grpId="0"/>
      <p:bldP spid="60" grpId="0"/>
      <p:bldP spid="61" grpId="0"/>
      <p:bldP spid="62" grpId="0"/>
      <p:bldP spid="63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块级标签代码贴图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2698" y="5044931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</a:rPr>
              <a:t>PS: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43897" y="5184159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思考下，这些标签在页面上所展示</a:t>
            </a:r>
            <a:endParaRPr lang="en-US" altLang="zh-CN" dirty="0"/>
          </a:p>
          <a:p>
            <a:r>
              <a:rPr lang="zh-CN" altLang="en-US" dirty="0"/>
              <a:t>的效果，各有什么不同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50" y="647700"/>
            <a:ext cx="3124200" cy="56540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140" y="1757045"/>
            <a:ext cx="3983355" cy="1171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140" y="650875"/>
            <a:ext cx="3983355" cy="804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10" y="647700"/>
            <a:ext cx="3098800" cy="2438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3376295"/>
            <a:ext cx="3102610" cy="98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994</Words>
  <Application>Microsoft Office PowerPoint</Application>
  <PresentationFormat>宽屏</PresentationFormat>
  <Paragraphs>273</Paragraphs>
  <Slides>34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FontAwesome</vt:lpstr>
      <vt:lpstr>Lato Regular</vt:lpstr>
      <vt:lpstr>等线</vt:lpstr>
      <vt:lpstr>方正尚酷简体</vt:lpstr>
      <vt:lpstr>华文仿宋</vt:lpstr>
      <vt:lpstr>微软雅黑</vt:lpstr>
      <vt:lpstr>Agency FB</vt:lpstr>
      <vt:lpstr>Arial</vt:lpstr>
      <vt:lpstr>Calibri</vt:lpstr>
      <vt:lpstr>Consolas</vt:lpstr>
      <vt:lpstr>Times New Roman</vt:lpstr>
      <vt:lpstr>Tw Cen MT</vt:lpstr>
      <vt:lpstr>Tw Cen MT Condensed</vt:lpstr>
      <vt:lpstr>Wingdings</vt:lpstr>
      <vt:lpstr>Wingdings 3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/>
  <cp:revision>8</cp:revision>
  <dcterms:created xsi:type="dcterms:W3CDTF">2017-04-11T03:57:00Z</dcterms:created>
  <dcterms:modified xsi:type="dcterms:W3CDTF">2018-05-28T14:44:54Z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